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Lst>
  <p:sldIdLst>
    <p:sldId id="256" r:id="rId2"/>
    <p:sldId id="266" r:id="rId3"/>
    <p:sldId id="261" r:id="rId4"/>
    <p:sldId id="260" r:id="rId5"/>
    <p:sldId id="262" r:id="rId6"/>
    <p:sldId id="263" r:id="rId7"/>
    <p:sldId id="264" r:id="rId8"/>
    <p:sldId id="265" r:id="rId9"/>
    <p:sldId id="270" r:id="rId10"/>
    <p:sldId id="267" r:id="rId11"/>
    <p:sldId id="268" r:id="rId12"/>
    <p:sldId id="269"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5B78"/>
    <a:srgbClr val="C48095"/>
    <a:srgbClr val="C673AA"/>
    <a:srgbClr val="00C3F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730"/>
    <p:restoredTop sz="94717"/>
  </p:normalViewPr>
  <p:slideViewPr>
    <p:cSldViewPr snapToGrid="0">
      <p:cViewPr varScale="1">
        <p:scale>
          <a:sx n="108" d="100"/>
          <a:sy n="108" d="100"/>
        </p:scale>
        <p:origin x="786" y="114"/>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065106687561684"/>
          <c:y val="4.1366734385993573E-2"/>
          <c:w val="0.58503695000235512"/>
          <c:h val="0.92202564921058727"/>
        </c:manualLayout>
      </c:layout>
      <c:radarChart>
        <c:radarStyle val="marker"/>
        <c:varyColors val="0"/>
        <c:ser>
          <c:idx val="0"/>
          <c:order val="0"/>
          <c:spPr>
            <a:ln w="25400" cap="rnd" cmpd="sng" algn="ctr">
              <a:solidFill>
                <a:schemeClr val="accent1"/>
              </a:solidFill>
              <a:prstDash val="sysDot"/>
              <a:round/>
            </a:ln>
            <a:effectLst/>
          </c:spPr>
          <c:marker>
            <c:symbol val="none"/>
          </c:marker>
          <c:cat>
            <c:strRef>
              <c:f>Sheet1!$A$1:$A$5</c:f>
              <c:strCache>
                <c:ptCount val="5"/>
                <c:pt idx="0">
                  <c:v>S</c:v>
                </c:pt>
                <c:pt idx="1">
                  <c:v>T</c:v>
                </c:pt>
                <c:pt idx="2">
                  <c:v>E</c:v>
                </c:pt>
                <c:pt idx="3">
                  <c:v>A</c:v>
                </c:pt>
                <c:pt idx="4">
                  <c:v>M</c:v>
                </c:pt>
              </c:strCache>
            </c:strRef>
          </c:cat>
          <c:val>
            <c:numRef>
              <c:f>Sheet1!$B$1:$B$5</c:f>
              <c:numCache>
                <c:formatCode>General</c:formatCode>
                <c:ptCount val="5"/>
                <c:pt idx="0">
                  <c:v>3.1</c:v>
                </c:pt>
                <c:pt idx="1">
                  <c:v>3.4</c:v>
                </c:pt>
                <c:pt idx="2">
                  <c:v>4.4000000000000004</c:v>
                </c:pt>
                <c:pt idx="3">
                  <c:v>3.8</c:v>
                </c:pt>
                <c:pt idx="4">
                  <c:v>2.7</c:v>
                </c:pt>
              </c:numCache>
            </c:numRef>
          </c:val>
          <c:extLst>
            <c:ext xmlns:c16="http://schemas.microsoft.com/office/drawing/2014/chart" uri="{C3380CC4-5D6E-409C-BE32-E72D297353CC}">
              <c16:uniqueId val="{00000000-EBA2-404F-BB0D-F291BF8CBEDB}"/>
            </c:ext>
          </c:extLst>
        </c:ser>
        <c:dLbls>
          <c:showLegendKey val="0"/>
          <c:showVal val="0"/>
          <c:showCatName val="0"/>
          <c:showSerName val="0"/>
          <c:showPercent val="0"/>
          <c:showBubbleSize val="0"/>
        </c:dLbls>
        <c:axId val="607311120"/>
        <c:axId val="607312832"/>
      </c:radarChart>
      <c:catAx>
        <c:axId val="6073111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LT"/>
          </a:p>
        </c:txPr>
        <c:crossAx val="607312832"/>
        <c:crosses val="autoZero"/>
        <c:auto val="1"/>
        <c:lblAlgn val="ctr"/>
        <c:lblOffset val="100"/>
        <c:noMultiLvlLbl val="0"/>
      </c:catAx>
      <c:valAx>
        <c:axId val="6073128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LT"/>
          </a:p>
        </c:txPr>
        <c:crossAx val="60731112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L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18">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50196"/>
        </a:schemeClr>
      </a:solidFill>
      <a:ln w="25400">
        <a:solidFill>
          <a:schemeClr val="phClr"/>
        </a:solidFill>
        <a:prstDash val="sysDot"/>
      </a:ln>
    </cs:spPr>
  </cs:dataPoint>
  <cs:dataPoint3D>
    <cs:lnRef idx="0">
      <cs:styleClr val="auto"/>
    </cs:lnRef>
    <cs:fillRef idx="0">
      <cs:styleClr val="auto"/>
    </cs:fillRef>
    <cs:effectRef idx="0"/>
    <cs:fontRef idx="minor">
      <a:schemeClr val="tx1"/>
    </cs:fontRef>
    <cs:spPr>
      <a:solidFill>
        <a:schemeClr val="phClr">
          <a:alpha val="50196"/>
        </a:schemeClr>
      </a:solidFill>
      <a:ln w="25400">
        <a:solidFill>
          <a:schemeClr val="phClr"/>
        </a:solidFill>
        <a:prstDash val="sysDot"/>
      </a:ln>
    </cs:spPr>
  </cs:dataPoint3D>
  <cs:dataPointLine>
    <cs:lnRef idx="0">
      <cs:styleClr val="auto"/>
    </cs:lnRef>
    <cs:fillRef idx="0"/>
    <cs:effectRef idx="0"/>
    <cs:fontRef idx="minor">
      <a:schemeClr val="tx1"/>
    </cs:fontRef>
    <cs:spPr>
      <a:ln w="25400" cap="rnd" cmpd="sng" algn="ctr">
        <a:solidFill>
          <a:schemeClr val="phClr"/>
        </a:solidFill>
        <a:prstDash val="sysDot"/>
        <a:round/>
      </a:ln>
    </cs:spPr>
  </cs:dataPointLine>
  <cs:dataPointMarker>
    <cs:lnRef idx="0">
      <cs:styleClr val="auto"/>
    </cs:lnRef>
    <cs:fillRef idx="0">
      <cs:styleClr val="auto"/>
    </cs:fillRef>
    <cs:effectRef idx="0"/>
    <cs:fontRef idx="minor">
      <a:schemeClr val="tx1"/>
    </cs:fontRef>
    <cs:spPr>
      <a:solidFill>
        <a:schemeClr val="phClr"/>
      </a:solidFill>
    </cs:spPr>
  </cs:dataPointMarker>
  <cs:dataPointMarkerLayout symbol="circle" size="6"/>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800" b="1" kern="1200" cap="all" spc="15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GB"/>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7/11/2025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7/11/2025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7/11/2025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7/11/2025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GB"/>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7" name="Date Placeholder 6"/>
          <p:cNvSpPr>
            <a:spLocks noGrp="1"/>
          </p:cNvSpPr>
          <p:nvPr>
            <p:ph type="dt" sz="half" idx="10"/>
          </p:nvPr>
        </p:nvSpPr>
        <p:spPr/>
        <p:txBody>
          <a:bodyPr/>
          <a:lstStyle/>
          <a:p>
            <a:fld id="{1160EA64-D806-43AC-9DF2-F8C432F32B4C}" type="datetimeFigureOut">
              <a:rPr lang="en-US" dirty="0"/>
              <a:t>7/11/2025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7/11/2025</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7" name="Date Placeholder 6"/>
          <p:cNvSpPr>
            <a:spLocks noGrp="1"/>
          </p:cNvSpPr>
          <p:nvPr>
            <p:ph type="dt" sz="half" idx="10"/>
          </p:nvPr>
        </p:nvSpPr>
        <p:spPr/>
        <p:txBody>
          <a:bodyPr/>
          <a:lstStyle/>
          <a:p>
            <a:fld id="{4F7D4976-E339-4826-83B7-FBD03F55ECF8}" type="datetimeFigureOut">
              <a:rPr lang="en-US" dirty="0"/>
              <a:t>7/11/2025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en-GB"/>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7/11/2025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7/11/2025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GB"/>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9" name="Date Placeholder 8"/>
          <p:cNvSpPr>
            <a:spLocks noGrp="1"/>
          </p:cNvSpPr>
          <p:nvPr>
            <p:ph type="dt" sz="half" idx="10"/>
          </p:nvPr>
        </p:nvSpPr>
        <p:spPr/>
        <p:txBody>
          <a:bodyPr/>
          <a:lstStyle/>
          <a:p>
            <a:fld id="{D1BE4249-C0D0-4B06-8692-E8BB871AF643}" type="datetimeFigureOut">
              <a:rPr lang="en-US" dirty="0"/>
              <a:t>7/11/2025</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GB"/>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dirty="0"/>
              <a:t>7/11/2025</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7/11/2025</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5.jp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chart" Target="../charts/chart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4809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D6BC1D-851A-1B2B-45E0-BE35361F613D}"/>
              </a:ext>
            </a:extLst>
          </p:cNvPr>
          <p:cNvSpPr>
            <a:spLocks noGrp="1"/>
          </p:cNvSpPr>
          <p:nvPr>
            <p:ph type="ctrTitle"/>
          </p:nvPr>
        </p:nvSpPr>
        <p:spPr>
          <a:xfrm>
            <a:off x="555290" y="1265563"/>
            <a:ext cx="4954860" cy="2938302"/>
          </a:xfrm>
        </p:spPr>
        <p:txBody>
          <a:bodyPr>
            <a:normAutofit/>
          </a:bodyPr>
          <a:lstStyle/>
          <a:p>
            <a:r>
              <a:rPr lang="lt-LT" sz="2800" b="1" i="0" u="none" strike="noStrike" dirty="0">
                <a:solidFill>
                  <a:srgbClr val="000000"/>
                </a:solidFill>
                <a:effectLst/>
                <a:latin typeface="Times New Roman" panose="02020603050405020304" pitchFamily="18" charset="0"/>
                <a:cs typeface="Times New Roman" panose="02020603050405020304" pitchFamily="18" charset="0"/>
              </a:rPr>
              <a:t>Mažeikių lopšelio-darželio „Saulutė“ STEAM parengties savianalizė 2025</a:t>
            </a:r>
            <a:br>
              <a:rPr lang="en-GB" sz="1800" dirty="0"/>
            </a:br>
            <a:endParaRPr lang="en-LT" sz="1800" dirty="0"/>
          </a:p>
        </p:txBody>
      </p:sp>
      <p:sp>
        <p:nvSpPr>
          <p:cNvPr id="3" name="Subtitle 2">
            <a:extLst>
              <a:ext uri="{FF2B5EF4-FFF2-40B4-BE49-F238E27FC236}">
                <a16:creationId xmlns:a16="http://schemas.microsoft.com/office/drawing/2014/main" id="{8A1DF5B1-34B7-AA20-553B-2A559C0442CA}"/>
              </a:ext>
            </a:extLst>
          </p:cNvPr>
          <p:cNvSpPr>
            <a:spLocks noGrp="1"/>
          </p:cNvSpPr>
          <p:nvPr>
            <p:ph type="subTitle" idx="1"/>
          </p:nvPr>
        </p:nvSpPr>
        <p:spPr>
          <a:xfrm>
            <a:off x="1148615" y="4352544"/>
            <a:ext cx="3798770" cy="1239894"/>
          </a:xfrm>
        </p:spPr>
        <p:txBody>
          <a:bodyPr>
            <a:normAutofit/>
          </a:bodyPr>
          <a:lstStyle/>
          <a:p>
            <a:r>
              <a:rPr lang="en-LT" sz="1800">
                <a:solidFill>
                  <a:schemeClr val="bg1"/>
                </a:solidFill>
                <a:latin typeface="Times New Roman" panose="02020603050405020304" pitchFamily="18" charset="0"/>
                <a:cs typeface="Times New Roman" panose="02020603050405020304" pitchFamily="18" charset="0"/>
              </a:rPr>
              <a:t> </a:t>
            </a:r>
            <a:r>
              <a:rPr lang="en-LT" sz="1800" dirty="0">
                <a:solidFill>
                  <a:schemeClr val="bg1"/>
                </a:solidFill>
                <a:latin typeface="Times New Roman" panose="02020603050405020304" pitchFamily="18" charset="0"/>
                <a:cs typeface="Times New Roman" panose="02020603050405020304" pitchFamily="18" charset="0"/>
              </a:rPr>
              <a:t>MAŽEIKIAI</a:t>
            </a:r>
          </a:p>
        </p:txBody>
      </p:sp>
      <p:pic>
        <p:nvPicPr>
          <p:cNvPr id="10" name="Picture 9" descr="A robot illustration of a family">
            <a:extLst>
              <a:ext uri="{FF2B5EF4-FFF2-40B4-BE49-F238E27FC236}">
                <a16:creationId xmlns:a16="http://schemas.microsoft.com/office/drawing/2014/main" id="{89D8E2B7-6B25-DD0B-99F2-12001546D387}"/>
              </a:ext>
            </a:extLst>
          </p:cNvPr>
          <p:cNvPicPr>
            <a:picLocks noChangeAspect="1"/>
          </p:cNvPicPr>
          <p:nvPr/>
        </p:nvPicPr>
        <p:blipFill>
          <a:blip r:embed="rId2"/>
          <a:srcRect l="10058" r="39942"/>
          <a:stretch/>
        </p:blipFill>
        <p:spPr>
          <a:xfrm>
            <a:off x="6096000" y="10"/>
            <a:ext cx="6095999" cy="6857990"/>
          </a:xfrm>
          <a:prstGeom prst="rect">
            <a:avLst/>
          </a:prstGeom>
        </p:spPr>
      </p:pic>
    </p:spTree>
    <p:extLst>
      <p:ext uri="{BB962C8B-B14F-4D97-AF65-F5344CB8AC3E}">
        <p14:creationId xmlns:p14="http://schemas.microsoft.com/office/powerpoint/2010/main" val="41443853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Picture 15" descr="Pastel colour balloons">
            <a:extLst>
              <a:ext uri="{FF2B5EF4-FFF2-40B4-BE49-F238E27FC236}">
                <a16:creationId xmlns:a16="http://schemas.microsoft.com/office/drawing/2014/main" id="{C9647CB6-4442-0E33-0165-4D605C8E09CD}"/>
              </a:ext>
            </a:extLst>
          </p:cNvPr>
          <p:cNvPicPr>
            <a:picLocks noChangeAspect="1"/>
          </p:cNvPicPr>
          <p:nvPr/>
        </p:nvPicPr>
        <p:blipFill>
          <a:blip r:embed="rId2"/>
          <a:srcRect l="14899" r="17427" b="-1"/>
          <a:stretch/>
        </p:blipFill>
        <p:spPr>
          <a:xfrm>
            <a:off x="21" y="10"/>
            <a:ext cx="5377706" cy="6857990"/>
          </a:xfrm>
          <a:prstGeom prst="rect">
            <a:avLst/>
          </a:prstGeom>
        </p:spPr>
      </p:pic>
      <p:sp>
        <p:nvSpPr>
          <p:cNvPr id="4" name="TextBox 3">
            <a:extLst>
              <a:ext uri="{FF2B5EF4-FFF2-40B4-BE49-F238E27FC236}">
                <a16:creationId xmlns:a16="http://schemas.microsoft.com/office/drawing/2014/main" id="{092B604C-8BE7-9F3A-DD5E-43AEACE294F1}"/>
              </a:ext>
            </a:extLst>
          </p:cNvPr>
          <p:cNvSpPr txBox="1"/>
          <p:nvPr/>
        </p:nvSpPr>
        <p:spPr>
          <a:xfrm>
            <a:off x="5377727" y="1"/>
            <a:ext cx="6814253" cy="6829194"/>
          </a:xfrm>
          <a:prstGeom prst="rect">
            <a:avLst/>
          </a:prstGeom>
          <a:ln>
            <a:solidFill>
              <a:schemeClr val="bg1"/>
            </a:solidFill>
          </a:ln>
        </p:spPr>
        <p:txBody>
          <a:bodyPr vert="horz" lIns="91440" tIns="45720" rIns="91440" bIns="45720" rtlCol="0">
            <a:noAutofit/>
          </a:bodyPr>
          <a:lstStyle/>
          <a:p>
            <a:pPr algn="ctr" defTabSz="914400">
              <a:lnSpc>
                <a:spcPct val="90000"/>
              </a:lnSpc>
              <a:spcBef>
                <a:spcPts val="1000"/>
              </a:spcBef>
              <a:spcAft>
                <a:spcPts val="600"/>
              </a:spcAft>
              <a:buClr>
                <a:schemeClr val="accent2"/>
              </a:buClr>
            </a:pPr>
            <a:r>
              <a:rPr lang="en-US" sz="1600" b="1"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p>
          <a:p>
            <a:pPr algn="ctr" defTabSz="914400">
              <a:lnSpc>
                <a:spcPct val="90000"/>
              </a:lnSpc>
              <a:spcBef>
                <a:spcPts val="1000"/>
              </a:spcBef>
              <a:spcAft>
                <a:spcPts val="600"/>
              </a:spcAft>
              <a:buClr>
                <a:schemeClr val="accent2"/>
              </a:buClr>
            </a:pPr>
            <a:r>
              <a:rPr lang="en-US" sz="1600" b="1"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sz="2400" b="1"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STIPRIOSIOS SRITYS</a:t>
            </a:r>
            <a:endParaRPr lang="en-US" sz="2400" dirty="0">
              <a:solidFill>
                <a:schemeClr val="tx1">
                  <a:lumMod val="85000"/>
                  <a:lumOff val="15000"/>
                </a:schemeClr>
              </a:solidFill>
              <a:latin typeface="Times New Roman" panose="02020603050405020304" pitchFamily="18" charset="0"/>
              <a:cs typeface="Times New Roman" panose="02020603050405020304" pitchFamily="18" charset="0"/>
            </a:endParaRPr>
          </a:p>
          <a:p>
            <a:pPr defTabSz="914400">
              <a:lnSpc>
                <a:spcPct val="90000"/>
              </a:lnSpc>
              <a:spcBef>
                <a:spcPts val="1000"/>
              </a:spcBef>
              <a:spcAft>
                <a:spcPts val="600"/>
              </a:spcAft>
              <a:buClr>
                <a:schemeClr val="accent2"/>
              </a:buClr>
            </a:pPr>
            <a:r>
              <a:rPr lang="en-US" b="1"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DAŽNUMAS (4,4)</a:t>
            </a:r>
            <a:endPar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endParaRPr>
          </a:p>
          <a:p>
            <a:pPr defTabSz="914400">
              <a:lnSpc>
                <a:spcPct val="90000"/>
              </a:lnSpc>
              <a:spcBef>
                <a:spcPts val="1000"/>
              </a:spcBef>
              <a:spcAft>
                <a:spcPts val="600"/>
              </a:spcAft>
              <a:buClr>
                <a:schemeClr val="accent2"/>
              </a:buClr>
            </a:pPr>
            <a:r>
              <a:rPr lang="en-US" b="1"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Stiprioji</a:t>
            </a:r>
            <a:r>
              <a:rPr lang="en-US" b="1"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1"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pusė</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dirty="0" err="1">
                <a:solidFill>
                  <a:schemeClr val="tx1">
                    <a:lumMod val="85000"/>
                    <a:lumOff val="15000"/>
                  </a:schemeClr>
                </a:solidFill>
                <a:latin typeface="Times New Roman" panose="02020603050405020304" pitchFamily="18" charset="0"/>
                <a:cs typeface="Times New Roman" panose="02020603050405020304" pitchFamily="18" charset="0"/>
              </a:rPr>
              <a:t>i</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ntegruotos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veiklos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vyksta</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reguliariai</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bent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kelis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kartus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per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pusmetį</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kas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rodo</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aktyvų</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ir</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nuoseklų</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STEAM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ugdymą</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Veiklos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apima</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kelias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sritis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ir</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tai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padeda</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vaikams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matyti</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ryšius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tarp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skirtingų</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dalykų</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a:t>
            </a:r>
          </a:p>
          <a:p>
            <a:pPr defTabSz="914400">
              <a:lnSpc>
                <a:spcPct val="90000"/>
              </a:lnSpc>
              <a:spcBef>
                <a:spcPts val="1000"/>
              </a:spcBef>
              <a:spcAft>
                <a:spcPts val="600"/>
              </a:spcAft>
              <a:buClr>
                <a:schemeClr val="accent2"/>
              </a:buClr>
            </a:pPr>
            <a:r>
              <a:rPr lang="en-US" b="1"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Kaip </a:t>
            </a:r>
            <a:r>
              <a:rPr lang="en-US" b="1"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sustiprinti</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dirty="0" err="1">
                <a:solidFill>
                  <a:schemeClr val="tx1">
                    <a:lumMod val="85000"/>
                    <a:lumOff val="15000"/>
                  </a:schemeClr>
                </a:solidFill>
                <a:latin typeface="Times New Roman" panose="02020603050405020304" pitchFamily="18" charset="0"/>
                <a:cs typeface="Times New Roman" panose="02020603050405020304" pitchFamily="18" charset="0"/>
              </a:rPr>
              <a:t>t</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ęsti</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dažnų</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integruotų</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veiklų</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vykdymą</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ir</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skatinti</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veiklas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kurios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apima</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net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kelias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STEAM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sritis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taip</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užtikrinant</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nuolatinį</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šių</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temų</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įvairovę</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ir</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pažinimą</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a:t>
            </a:r>
          </a:p>
          <a:p>
            <a:pPr defTabSz="914400">
              <a:lnSpc>
                <a:spcPct val="90000"/>
              </a:lnSpc>
              <a:spcBef>
                <a:spcPts val="1000"/>
              </a:spcBef>
              <a:spcAft>
                <a:spcPts val="600"/>
              </a:spcAft>
              <a:buClr>
                <a:schemeClr val="accent2"/>
              </a:buClr>
            </a:pPr>
            <a:r>
              <a:rPr lang="en-US" b="1"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PRAKTINIS PRITAIKOMUMAS (3,8)</a:t>
            </a:r>
            <a:endPar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endParaRPr>
          </a:p>
          <a:p>
            <a:pPr defTabSz="914400">
              <a:lnSpc>
                <a:spcPct val="90000"/>
              </a:lnSpc>
              <a:spcBef>
                <a:spcPts val="1000"/>
              </a:spcBef>
              <a:spcAft>
                <a:spcPts val="600"/>
              </a:spcAft>
              <a:buClr>
                <a:schemeClr val="accent2"/>
              </a:buClr>
            </a:pPr>
            <a:r>
              <a:rPr lang="en-US" b="1"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Stiprioji</a:t>
            </a:r>
            <a:r>
              <a:rPr lang="en-US" b="1"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1"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pusė</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dirty="0" err="1">
                <a:solidFill>
                  <a:schemeClr val="tx1">
                    <a:lumMod val="85000"/>
                    <a:lumOff val="15000"/>
                  </a:schemeClr>
                </a:solidFill>
                <a:latin typeface="Times New Roman" panose="02020603050405020304" pitchFamily="18" charset="0"/>
                <a:cs typeface="Times New Roman" panose="02020603050405020304" pitchFamily="18" charset="0"/>
              </a:rPr>
              <a:t>v</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eiklos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susijusios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su</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kasdieniais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vaikų</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gyvenimo</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iššūkiais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ir</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padeda</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ugdyti</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praktinius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įgūdžius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Tai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leidžia</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vaikams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pritaikyti</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teorines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žinias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realiose</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situacijose</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a:t>
            </a:r>
          </a:p>
          <a:p>
            <a:pPr defTabSz="914400">
              <a:lnSpc>
                <a:spcPct val="90000"/>
              </a:lnSpc>
              <a:spcBef>
                <a:spcPts val="1000"/>
              </a:spcBef>
              <a:spcAft>
                <a:spcPts val="600"/>
              </a:spcAft>
              <a:buClr>
                <a:schemeClr val="accent2"/>
              </a:buClr>
            </a:pPr>
            <a:r>
              <a:rPr lang="en-US" b="1"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Kaip </a:t>
            </a:r>
            <a:r>
              <a:rPr lang="en-US" b="1"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sustiprinti</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dirty="0" err="1">
                <a:solidFill>
                  <a:schemeClr val="tx1">
                    <a:lumMod val="85000"/>
                    <a:lumOff val="15000"/>
                  </a:schemeClr>
                </a:solidFill>
                <a:latin typeface="Times New Roman" panose="02020603050405020304" pitchFamily="18" charset="0"/>
                <a:cs typeface="Times New Roman" panose="02020603050405020304" pitchFamily="18" charset="0"/>
              </a:rPr>
              <a:t>p</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abrėžti</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kasdienės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praktikos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integravimą</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į</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STEAM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veiklas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kad</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vaikai</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dar</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daugiau</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spręstų</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realias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situacijas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pvz</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per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žaidimus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ar</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kasdienius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pasirinkimus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a:t>
            </a:r>
          </a:p>
        </p:txBody>
      </p:sp>
      <p:pic>
        <p:nvPicPr>
          <p:cNvPr id="17" name="Picture 16" descr="A logo for a children's company&#10;&#10;AI-generated content may be incorrect.">
            <a:extLst>
              <a:ext uri="{FF2B5EF4-FFF2-40B4-BE49-F238E27FC236}">
                <a16:creationId xmlns:a16="http://schemas.microsoft.com/office/drawing/2014/main" id="{B94E2825-B01B-83E1-59D8-E0DBC300471E}"/>
              </a:ext>
            </a:extLst>
          </p:cNvPr>
          <p:cNvPicPr>
            <a:picLocks noChangeAspect="1"/>
          </p:cNvPicPr>
          <p:nvPr/>
        </p:nvPicPr>
        <p:blipFill>
          <a:blip r:embed="rId3"/>
          <a:stretch>
            <a:fillRect/>
          </a:stretch>
        </p:blipFill>
        <p:spPr>
          <a:xfrm>
            <a:off x="10960403" y="28805"/>
            <a:ext cx="1093874" cy="921076"/>
          </a:xfrm>
          <a:prstGeom prst="rect">
            <a:avLst/>
          </a:prstGeom>
        </p:spPr>
      </p:pic>
      <p:sp>
        <p:nvSpPr>
          <p:cNvPr id="18" name="Freeform 12">
            <a:extLst>
              <a:ext uri="{FF2B5EF4-FFF2-40B4-BE49-F238E27FC236}">
                <a16:creationId xmlns:a16="http://schemas.microsoft.com/office/drawing/2014/main" id="{73A587B8-6843-E013-08ED-B27496D2CB90}"/>
              </a:ext>
            </a:extLst>
          </p:cNvPr>
          <p:cNvSpPr/>
          <p:nvPr/>
        </p:nvSpPr>
        <p:spPr>
          <a:xfrm>
            <a:off x="11045994" y="6317293"/>
            <a:ext cx="1093874" cy="439387"/>
          </a:xfrm>
          <a:custGeom>
            <a:avLst/>
            <a:gdLst/>
            <a:ahLst/>
            <a:cxnLst/>
            <a:rect l="l" t="t" r="r" b="b"/>
            <a:pathLst>
              <a:path w="3038737" h="1253143">
                <a:moveTo>
                  <a:pt x="0" y="0"/>
                </a:moveTo>
                <a:lnTo>
                  <a:pt x="3038737" y="0"/>
                </a:lnTo>
                <a:lnTo>
                  <a:pt x="3038737" y="1253143"/>
                </a:lnTo>
                <a:lnTo>
                  <a:pt x="0" y="1253143"/>
                </a:lnTo>
                <a:lnTo>
                  <a:pt x="0" y="0"/>
                </a:lnTo>
                <a:close/>
              </a:path>
            </a:pathLst>
          </a:custGeom>
          <a:blipFill>
            <a:blip r:embed="rId4"/>
            <a:stretch>
              <a:fillRect/>
            </a:stretch>
          </a:blipFill>
        </p:spPr>
        <p:txBody>
          <a:bodyPr/>
          <a:lstStyle/>
          <a:p>
            <a:endParaRPr lang="en-LT"/>
          </a:p>
        </p:txBody>
      </p:sp>
    </p:spTree>
    <p:extLst>
      <p:ext uri="{BB962C8B-B14F-4D97-AF65-F5344CB8AC3E}">
        <p14:creationId xmlns:p14="http://schemas.microsoft.com/office/powerpoint/2010/main" val="37393367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11" name="Picture 10" descr="Assorted toys on yellow background">
            <a:extLst>
              <a:ext uri="{FF2B5EF4-FFF2-40B4-BE49-F238E27FC236}">
                <a16:creationId xmlns:a16="http://schemas.microsoft.com/office/drawing/2014/main" id="{B0D90DCC-4299-3268-9AA8-173AD81AE16C}"/>
              </a:ext>
            </a:extLst>
          </p:cNvPr>
          <p:cNvPicPr>
            <a:picLocks noChangeAspect="1"/>
          </p:cNvPicPr>
          <p:nvPr/>
        </p:nvPicPr>
        <p:blipFill>
          <a:blip r:embed="rId2"/>
          <a:srcRect l="27764" r="12993" b="-1"/>
          <a:stretch/>
        </p:blipFill>
        <p:spPr>
          <a:xfrm>
            <a:off x="21" y="10"/>
            <a:ext cx="5297694" cy="6857990"/>
          </a:xfrm>
          <a:prstGeom prst="rect">
            <a:avLst/>
          </a:prstGeom>
          <a:ln>
            <a:solidFill>
              <a:schemeClr val="bg1"/>
            </a:solidFill>
          </a:ln>
        </p:spPr>
      </p:pic>
      <p:sp>
        <p:nvSpPr>
          <p:cNvPr id="3" name="TextBox 2">
            <a:extLst>
              <a:ext uri="{FF2B5EF4-FFF2-40B4-BE49-F238E27FC236}">
                <a16:creationId xmlns:a16="http://schemas.microsoft.com/office/drawing/2014/main" id="{CE422EC5-D505-1020-A01A-523A77CB6263}"/>
              </a:ext>
            </a:extLst>
          </p:cNvPr>
          <p:cNvSpPr txBox="1"/>
          <p:nvPr/>
        </p:nvSpPr>
        <p:spPr>
          <a:xfrm>
            <a:off x="5297735" y="1"/>
            <a:ext cx="6894265" cy="6857990"/>
          </a:xfrm>
          <a:prstGeom prst="rect">
            <a:avLst/>
          </a:prstGeom>
          <a:solidFill>
            <a:schemeClr val="bg1"/>
          </a:solidFill>
        </p:spPr>
        <p:txBody>
          <a:bodyPr vert="horz" lIns="91440" tIns="45720" rIns="91440" bIns="45720" rtlCol="0">
            <a:normAutofit/>
          </a:bodyPr>
          <a:lstStyle/>
          <a:p>
            <a:pPr algn="ctr" defTabSz="914400">
              <a:lnSpc>
                <a:spcPct val="90000"/>
              </a:lnSpc>
              <a:spcBef>
                <a:spcPts val="1000"/>
              </a:spcBef>
              <a:buClr>
                <a:schemeClr val="accent2"/>
              </a:buClr>
            </a:pPr>
            <a:r>
              <a:rPr lang="en-US" sz="2400" b="1"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p>
          <a:p>
            <a:pPr algn="ctr" defTabSz="914400">
              <a:lnSpc>
                <a:spcPct val="90000"/>
              </a:lnSpc>
              <a:spcBef>
                <a:spcPts val="1000"/>
              </a:spcBef>
              <a:buClr>
                <a:schemeClr val="accent2"/>
              </a:buClr>
            </a:pPr>
            <a:r>
              <a:rPr lang="en-US" sz="2400" b="1"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SILPNOSIOS SRITYS</a:t>
            </a:r>
            <a:endParaRPr lang="en-US" sz="2400"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endParaRPr>
          </a:p>
          <a:p>
            <a:pPr defTabSz="914400">
              <a:lnSpc>
                <a:spcPct val="90000"/>
              </a:lnSpc>
              <a:spcBef>
                <a:spcPts val="1000"/>
              </a:spcBef>
              <a:buClr>
                <a:schemeClr val="accent2"/>
              </a:buClr>
            </a:pPr>
            <a:r>
              <a:rPr lang="en-US" b="1"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INSTRUKCIJOS LYGMUO (2,7)</a:t>
            </a:r>
            <a:endPar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endParaRPr>
          </a:p>
          <a:p>
            <a:pPr defTabSz="914400">
              <a:lnSpc>
                <a:spcPct val="90000"/>
              </a:lnSpc>
              <a:spcBef>
                <a:spcPts val="1000"/>
              </a:spcBef>
              <a:buClr>
                <a:schemeClr val="accent2"/>
              </a:buClr>
            </a:pPr>
            <a:r>
              <a:rPr lang="en-US" b="1"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Problema</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dirty="0" err="1">
                <a:solidFill>
                  <a:schemeClr val="tx1">
                    <a:lumMod val="85000"/>
                    <a:lumOff val="15000"/>
                  </a:schemeClr>
                </a:solidFill>
                <a:latin typeface="Times New Roman" panose="02020603050405020304" pitchFamily="18" charset="0"/>
                <a:cs typeface="Times New Roman" panose="02020603050405020304" pitchFamily="18" charset="0"/>
              </a:rPr>
              <a:t>d</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auguma</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veiklų</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vyksta</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pagal</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aiškiai</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nurodytas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instrukcijas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kas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mažina</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vaikų</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galimybes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tyrinėti</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ir</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priimti</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sprendimus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savarankiškai</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Tai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ypač</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pastebima</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dirbant</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su</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jaunesniais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vaikais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tačiau</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svarbu</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suteikti</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galimybes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tyrinėti</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ir</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pasitikėti</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savo</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pasirinkimais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a:t>
            </a:r>
          </a:p>
          <a:p>
            <a:pPr defTabSz="914400">
              <a:lnSpc>
                <a:spcPct val="90000"/>
              </a:lnSpc>
              <a:spcBef>
                <a:spcPts val="1000"/>
              </a:spcBef>
              <a:buClr>
                <a:schemeClr val="accent2"/>
              </a:buClr>
            </a:pPr>
            <a:r>
              <a:rPr lang="en-US" b="1"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Kaip </a:t>
            </a:r>
            <a:r>
              <a:rPr lang="en-US" b="1"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stiprinti</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nors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2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metų</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vaikams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instrukcijos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yra</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būtinos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svarbu</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suteikti</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laiko</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savarankiškam</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tyrinėjimui</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per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žaidimus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ir</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laisvą</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veiklą</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Skatinti</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vaikus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patiems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išbandyti</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įvairius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sprendimus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ir</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tyrinėti</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kas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vyksta</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kai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jie</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naudoja</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įvairius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įrankius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ar</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žaislus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a:t>
            </a:r>
          </a:p>
          <a:p>
            <a:pPr defTabSz="914400">
              <a:lnSpc>
                <a:spcPct val="90000"/>
              </a:lnSpc>
              <a:spcBef>
                <a:spcPts val="1000"/>
              </a:spcBef>
              <a:buClr>
                <a:schemeClr val="accent2"/>
              </a:buClr>
            </a:pPr>
            <a:r>
              <a:rPr lang="en-US" b="1"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TECHNOLOGIJŲ NAUDOJIMAS (3,4)</a:t>
            </a:r>
            <a:endPar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endParaRPr>
          </a:p>
          <a:p>
            <a:pPr defTabSz="914400">
              <a:lnSpc>
                <a:spcPct val="90000"/>
              </a:lnSpc>
              <a:spcBef>
                <a:spcPts val="1000"/>
              </a:spcBef>
              <a:buClr>
                <a:schemeClr val="accent2"/>
              </a:buClr>
            </a:pPr>
            <a:r>
              <a:rPr lang="en-US" b="1"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Problema</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nors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technologijos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naudojamos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jos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paprastai</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tik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papildo</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veiklas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o ne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keičia</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mokymosi</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procesą</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Tai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gali</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būti</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mažesnė</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problema</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su</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vyresniais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vaikais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tačiau</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mažiems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vaikams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technologijos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turėtų</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būti</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ribojamos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a:t>
            </a:r>
          </a:p>
          <a:p>
            <a:pPr defTabSz="914400">
              <a:lnSpc>
                <a:spcPct val="90000"/>
              </a:lnSpc>
              <a:spcBef>
                <a:spcPts val="1000"/>
              </a:spcBef>
              <a:buClr>
                <a:schemeClr val="accent2"/>
              </a:buClr>
            </a:pPr>
            <a:r>
              <a:rPr lang="en-US" b="1"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Kaip </a:t>
            </a:r>
            <a:r>
              <a:rPr lang="en-US" b="1"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stiprinti</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su</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2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metų</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vaikais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technologijas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naudoti</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tik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ribotai</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ir</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kaip</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žaidybinį</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papildymą</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pvz</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interaktyvūs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pasakojimai</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ar</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spalvinimo</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programėlės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Su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vyresniais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vaikais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galima</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technologijas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taikyti</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plačiau</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pavyzdžiui</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kurti</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skaitmeninius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projektus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arba</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naudoti</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technologijas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kad</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atliktų</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 </a:t>
            </a:r>
            <a:r>
              <a:rPr lang="en-US" b="0" i="0" u="none" strike="noStrike" dirty="0" err="1">
                <a:solidFill>
                  <a:schemeClr val="tx1">
                    <a:lumMod val="85000"/>
                    <a:lumOff val="15000"/>
                  </a:schemeClr>
                </a:solidFill>
                <a:effectLst/>
                <a:latin typeface="Times New Roman" panose="02020603050405020304" pitchFamily="18" charset="0"/>
                <a:cs typeface="Times New Roman" panose="02020603050405020304" pitchFamily="18" charset="0"/>
              </a:rPr>
              <a:t>tyrimus</a:t>
            </a:r>
            <a:r>
              <a:rPr lang="en-US" b="0" i="0" u="none" strike="noStrike" dirty="0">
                <a:solidFill>
                  <a:schemeClr val="tx1">
                    <a:lumMod val="85000"/>
                    <a:lumOff val="15000"/>
                  </a:schemeClr>
                </a:solidFill>
                <a:effectLst/>
                <a:latin typeface="Times New Roman" panose="02020603050405020304" pitchFamily="18" charset="0"/>
                <a:cs typeface="Times New Roman" panose="02020603050405020304" pitchFamily="18" charset="0"/>
              </a:rPr>
              <a:t>.</a:t>
            </a:r>
          </a:p>
        </p:txBody>
      </p:sp>
      <p:pic>
        <p:nvPicPr>
          <p:cNvPr id="12" name="Picture 11" descr="A logo for a children's company&#10;&#10;AI-generated content may be incorrect.">
            <a:extLst>
              <a:ext uri="{FF2B5EF4-FFF2-40B4-BE49-F238E27FC236}">
                <a16:creationId xmlns:a16="http://schemas.microsoft.com/office/drawing/2014/main" id="{57033848-E39A-C6D5-01CB-87BB295B4774}"/>
              </a:ext>
            </a:extLst>
          </p:cNvPr>
          <p:cNvPicPr>
            <a:picLocks noChangeAspect="1"/>
          </p:cNvPicPr>
          <p:nvPr/>
        </p:nvPicPr>
        <p:blipFill>
          <a:blip r:embed="rId3"/>
          <a:stretch>
            <a:fillRect/>
          </a:stretch>
        </p:blipFill>
        <p:spPr>
          <a:xfrm>
            <a:off x="10960403" y="28805"/>
            <a:ext cx="1093874" cy="921076"/>
          </a:xfrm>
          <a:prstGeom prst="rect">
            <a:avLst/>
          </a:prstGeom>
        </p:spPr>
      </p:pic>
      <p:sp>
        <p:nvSpPr>
          <p:cNvPr id="13" name="Freeform 12">
            <a:extLst>
              <a:ext uri="{FF2B5EF4-FFF2-40B4-BE49-F238E27FC236}">
                <a16:creationId xmlns:a16="http://schemas.microsoft.com/office/drawing/2014/main" id="{548BB31A-7F2F-1E33-B881-77B0BF43A5A2}"/>
              </a:ext>
            </a:extLst>
          </p:cNvPr>
          <p:cNvSpPr/>
          <p:nvPr/>
        </p:nvSpPr>
        <p:spPr>
          <a:xfrm>
            <a:off x="11045994" y="6317293"/>
            <a:ext cx="1093874" cy="439387"/>
          </a:xfrm>
          <a:custGeom>
            <a:avLst/>
            <a:gdLst/>
            <a:ahLst/>
            <a:cxnLst/>
            <a:rect l="l" t="t" r="r" b="b"/>
            <a:pathLst>
              <a:path w="3038737" h="1253143">
                <a:moveTo>
                  <a:pt x="0" y="0"/>
                </a:moveTo>
                <a:lnTo>
                  <a:pt x="3038737" y="0"/>
                </a:lnTo>
                <a:lnTo>
                  <a:pt x="3038737" y="1253143"/>
                </a:lnTo>
                <a:lnTo>
                  <a:pt x="0" y="1253143"/>
                </a:lnTo>
                <a:lnTo>
                  <a:pt x="0" y="0"/>
                </a:lnTo>
                <a:close/>
              </a:path>
            </a:pathLst>
          </a:custGeom>
          <a:blipFill>
            <a:blip r:embed="rId4"/>
            <a:stretch>
              <a:fillRect/>
            </a:stretch>
          </a:blipFill>
        </p:spPr>
        <p:txBody>
          <a:bodyPr/>
          <a:lstStyle/>
          <a:p>
            <a:endParaRPr lang="en-LT"/>
          </a:p>
        </p:txBody>
      </p:sp>
    </p:spTree>
    <p:extLst>
      <p:ext uri="{BB962C8B-B14F-4D97-AF65-F5344CB8AC3E}">
        <p14:creationId xmlns:p14="http://schemas.microsoft.com/office/powerpoint/2010/main" val="37100345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33976D1-3430-450C-A978-87A9A6E8E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D6AAC78-7D86-415A-ADC1-2B4748079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9680" y="1248156"/>
            <a:ext cx="9692640" cy="43616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2A658D9-F185-44F1-BA33-D50320D1D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2228" y="1060704"/>
            <a:ext cx="10067544" cy="4736592"/>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3D46B571-2FFA-F1C7-B0FF-378E67E305C6}"/>
              </a:ext>
            </a:extLst>
          </p:cNvPr>
          <p:cNvSpPr txBox="1"/>
          <p:nvPr/>
        </p:nvSpPr>
        <p:spPr>
          <a:xfrm>
            <a:off x="1249681" y="1316262"/>
            <a:ext cx="9692639" cy="5011386"/>
          </a:xfrm>
          <a:prstGeom prst="rect">
            <a:avLst/>
          </a:prstGeom>
        </p:spPr>
        <p:txBody>
          <a:bodyPr vert="horz" lIns="91440" tIns="45720" rIns="91440" bIns="45720" rtlCol="0">
            <a:noAutofit/>
          </a:bodyPr>
          <a:lstStyle/>
          <a:p>
            <a:pPr algn="ctr" defTabSz="914400">
              <a:lnSpc>
                <a:spcPct val="90000"/>
              </a:lnSpc>
              <a:spcBef>
                <a:spcPts val="1000"/>
              </a:spcBef>
              <a:buClr>
                <a:schemeClr val="accent2"/>
              </a:buClr>
            </a:pPr>
            <a:r>
              <a:rPr lang="en-US" sz="2400" b="1" i="0" u="none" strike="noStrike" dirty="0">
                <a:solidFill>
                  <a:srgbClr val="404040"/>
                </a:solidFill>
                <a:effectLst/>
                <a:latin typeface="Times New Roman" panose="02020603050405020304" pitchFamily="18" charset="0"/>
                <a:cs typeface="Times New Roman" panose="02020603050405020304" pitchFamily="18" charset="0"/>
              </a:rPr>
              <a:t>REKOMENDACIJOS</a:t>
            </a:r>
          </a:p>
          <a:p>
            <a:pPr indent="-228600" defTabSz="914400">
              <a:lnSpc>
                <a:spcPct val="90000"/>
              </a:lnSpc>
              <a:spcBef>
                <a:spcPts val="1000"/>
              </a:spcBef>
              <a:buClr>
                <a:schemeClr val="accent2"/>
              </a:buClr>
              <a:buFont typeface="Arial" panose="020B0604020202020204" pitchFamily="34" charset="0"/>
              <a:buChar char="•"/>
            </a:pPr>
            <a:r>
              <a:rPr lang="lt-LT" b="1" i="0" u="none" strike="noStrike" dirty="0">
                <a:solidFill>
                  <a:srgbClr val="000000"/>
                </a:solidFill>
                <a:effectLst/>
                <a:latin typeface="Times New Roman" panose="02020603050405020304" pitchFamily="18" charset="0"/>
                <a:cs typeface="Times New Roman" panose="02020603050405020304" pitchFamily="18" charset="0"/>
              </a:rPr>
              <a:t>Skatinti vaikų tyrinėjimą ir savarankiškumą: </a:t>
            </a:r>
            <a:r>
              <a:rPr lang="lt-LT" b="0" i="0" u="none" strike="noStrike" dirty="0">
                <a:solidFill>
                  <a:srgbClr val="000000"/>
                </a:solidFill>
                <a:effectLst/>
                <a:latin typeface="Times New Roman" panose="02020603050405020304" pitchFamily="18" charset="0"/>
                <a:cs typeface="Times New Roman" panose="02020603050405020304" pitchFamily="18" charset="0"/>
              </a:rPr>
              <a:t>nors mažiems vaikams svarbus aiškus instruktavimas, svarbu jautriai įvertinti, kada galima suteikti daugiau laisvės. Tai galima daryti sudarant sąlygas eksperimentuoti ir tyrinėti įvairias medžiagas (pvz., smėlį, vandenį, žaislus), leidžiant vaikams patiems atrasti, išbandyti ir pažinti.</a:t>
            </a:r>
            <a:endParaRPr lang="en-US" b="1" i="0" u="none" strike="noStrike" dirty="0">
              <a:solidFill>
                <a:srgbClr val="404040"/>
              </a:solidFill>
              <a:effectLst/>
              <a:latin typeface="Times New Roman" panose="02020603050405020304" pitchFamily="18" charset="0"/>
              <a:cs typeface="Times New Roman" panose="02020603050405020304" pitchFamily="18" charset="0"/>
            </a:endParaRPr>
          </a:p>
          <a:p>
            <a:pPr indent="-228600" defTabSz="914400">
              <a:lnSpc>
                <a:spcPct val="90000"/>
              </a:lnSpc>
              <a:spcBef>
                <a:spcPts val="1000"/>
              </a:spcBef>
              <a:buClr>
                <a:schemeClr val="accent2"/>
              </a:buClr>
              <a:buFont typeface="Arial" panose="020B0604020202020204" pitchFamily="34" charset="0"/>
              <a:buChar char="•"/>
            </a:pPr>
            <a:r>
              <a:rPr lang="en-US" b="1" i="0" u="none" strike="noStrike" dirty="0" err="1">
                <a:solidFill>
                  <a:srgbClr val="404040"/>
                </a:solidFill>
                <a:effectLst/>
                <a:latin typeface="Times New Roman" panose="02020603050405020304" pitchFamily="18" charset="0"/>
                <a:cs typeface="Times New Roman" panose="02020603050405020304" pitchFamily="18" charset="0"/>
              </a:rPr>
              <a:t>Padidinti</a:t>
            </a:r>
            <a:r>
              <a:rPr lang="en-US" b="1" i="0" u="none" strike="noStrike" dirty="0">
                <a:solidFill>
                  <a:srgbClr val="404040"/>
                </a:solidFill>
                <a:effectLst/>
                <a:latin typeface="Times New Roman" panose="02020603050405020304" pitchFamily="18" charset="0"/>
                <a:cs typeface="Times New Roman" panose="02020603050405020304" pitchFamily="18" charset="0"/>
              </a:rPr>
              <a:t> </a:t>
            </a:r>
            <a:r>
              <a:rPr lang="en-US" b="1" i="0" u="none" strike="noStrike" dirty="0" err="1">
                <a:solidFill>
                  <a:srgbClr val="404040"/>
                </a:solidFill>
                <a:effectLst/>
                <a:latin typeface="Times New Roman" panose="02020603050405020304" pitchFamily="18" charset="0"/>
                <a:cs typeface="Times New Roman" panose="02020603050405020304" pitchFamily="18" charset="0"/>
              </a:rPr>
              <a:t>technologijų</a:t>
            </a:r>
            <a:r>
              <a:rPr lang="en-US" b="1" i="0" u="none" strike="noStrike" dirty="0">
                <a:solidFill>
                  <a:srgbClr val="404040"/>
                </a:solidFill>
                <a:effectLst/>
                <a:latin typeface="Times New Roman" panose="02020603050405020304" pitchFamily="18" charset="0"/>
                <a:cs typeface="Times New Roman" panose="02020603050405020304" pitchFamily="18" charset="0"/>
              </a:rPr>
              <a:t> </a:t>
            </a:r>
            <a:r>
              <a:rPr lang="en-US" b="1" i="0" u="none" strike="noStrike" dirty="0" err="1">
                <a:solidFill>
                  <a:srgbClr val="404040"/>
                </a:solidFill>
                <a:effectLst/>
                <a:latin typeface="Times New Roman" panose="02020603050405020304" pitchFamily="18" charset="0"/>
                <a:cs typeface="Times New Roman" panose="02020603050405020304" pitchFamily="18" charset="0"/>
              </a:rPr>
              <a:t>pritaikymą</a:t>
            </a:r>
            <a:r>
              <a:rPr lang="en-US" b="1" i="0" u="none" strike="noStrike" dirty="0">
                <a:solidFill>
                  <a:srgbClr val="404040"/>
                </a:solidFill>
                <a:effectLst/>
                <a:latin typeface="Times New Roman" panose="02020603050405020304" pitchFamily="18" charset="0"/>
                <a:cs typeface="Times New Roman" panose="02020603050405020304" pitchFamily="18" charset="0"/>
              </a:rPr>
              <a:t> </a:t>
            </a:r>
            <a:r>
              <a:rPr lang="en-US" b="1" i="0" u="none" strike="noStrike" dirty="0" err="1">
                <a:solidFill>
                  <a:srgbClr val="404040"/>
                </a:solidFill>
                <a:effectLst/>
                <a:latin typeface="Times New Roman" panose="02020603050405020304" pitchFamily="18" charset="0"/>
                <a:cs typeface="Times New Roman" panose="02020603050405020304" pitchFamily="18" charset="0"/>
              </a:rPr>
              <a:t>vyresnėse</a:t>
            </a:r>
            <a:r>
              <a:rPr lang="en-US" b="1" i="0" u="none" strike="noStrike" dirty="0">
                <a:solidFill>
                  <a:srgbClr val="404040"/>
                </a:solidFill>
                <a:effectLst/>
                <a:latin typeface="Times New Roman" panose="02020603050405020304" pitchFamily="18" charset="0"/>
                <a:cs typeface="Times New Roman" panose="02020603050405020304" pitchFamily="18" charset="0"/>
              </a:rPr>
              <a:t> </a:t>
            </a:r>
            <a:r>
              <a:rPr lang="en-US" b="1" i="0" u="none" strike="noStrike" dirty="0" err="1">
                <a:solidFill>
                  <a:srgbClr val="404040"/>
                </a:solidFill>
                <a:effectLst/>
                <a:latin typeface="Times New Roman" panose="02020603050405020304" pitchFamily="18" charset="0"/>
                <a:cs typeface="Times New Roman" panose="02020603050405020304" pitchFamily="18" charset="0"/>
              </a:rPr>
              <a:t>grupėse</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su</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vyresniais</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vaikais</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galima</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gilinti</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technologijų</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naudojimą</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leidžiant</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jiems</a:t>
            </a:r>
            <a:r>
              <a:rPr lang="en-US" b="0" i="0" u="none" strike="noStrike" dirty="0">
                <a:solidFill>
                  <a:srgbClr val="404040"/>
                </a:solidFill>
                <a:effectLst/>
                <a:latin typeface="Times New Roman" panose="02020603050405020304" pitchFamily="18" charset="0"/>
                <a:cs typeface="Times New Roman" panose="02020603050405020304" pitchFamily="18" charset="0"/>
              </a:rPr>
              <a:t> ne tik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žiūrėti</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ar</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klausytis</a:t>
            </a:r>
            <a:r>
              <a:rPr lang="en-US" b="0" i="0" u="none" strike="noStrike" dirty="0">
                <a:solidFill>
                  <a:srgbClr val="404040"/>
                </a:solidFill>
                <a:effectLst/>
                <a:latin typeface="Times New Roman" panose="02020603050405020304" pitchFamily="18" charset="0"/>
                <a:cs typeface="Times New Roman" panose="02020603050405020304" pitchFamily="18" charset="0"/>
              </a:rPr>
              <a:t>, bet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ir</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kurti</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skaitmeninius</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projektus</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ar</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tyrinėti</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įvairias</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virtualias</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realybes</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kurios</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išplečia</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jų</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mokymosi</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ribas</a:t>
            </a:r>
            <a:r>
              <a:rPr lang="en-US" b="0" i="0" u="none" strike="noStrike" dirty="0">
                <a:solidFill>
                  <a:srgbClr val="404040"/>
                </a:solidFill>
                <a:effectLst/>
                <a:latin typeface="Times New Roman" panose="02020603050405020304" pitchFamily="18" charset="0"/>
                <a:cs typeface="Times New Roman" panose="02020603050405020304" pitchFamily="18" charset="0"/>
              </a:rPr>
              <a:t>.</a:t>
            </a:r>
          </a:p>
          <a:p>
            <a:pPr indent="-228600" defTabSz="914400">
              <a:lnSpc>
                <a:spcPct val="90000"/>
              </a:lnSpc>
              <a:spcBef>
                <a:spcPts val="1000"/>
              </a:spcBef>
              <a:buClr>
                <a:schemeClr val="accent2"/>
              </a:buClr>
              <a:buFont typeface="Arial" panose="020B0604020202020204" pitchFamily="34" charset="0"/>
              <a:buChar char="•"/>
            </a:pPr>
            <a:r>
              <a:rPr lang="en-US" b="1" i="0" u="none" strike="noStrike" dirty="0" err="1">
                <a:solidFill>
                  <a:srgbClr val="404040"/>
                </a:solidFill>
                <a:effectLst/>
                <a:latin typeface="Times New Roman" panose="02020603050405020304" pitchFamily="18" charset="0"/>
                <a:cs typeface="Times New Roman" panose="02020603050405020304" pitchFamily="18" charset="0"/>
              </a:rPr>
              <a:t>Papildyti</a:t>
            </a:r>
            <a:r>
              <a:rPr lang="en-US" b="1" i="0" u="none" strike="noStrike" dirty="0">
                <a:solidFill>
                  <a:srgbClr val="404040"/>
                </a:solidFill>
                <a:effectLst/>
                <a:latin typeface="Times New Roman" panose="02020603050405020304" pitchFamily="18" charset="0"/>
                <a:cs typeface="Times New Roman" panose="02020603050405020304" pitchFamily="18" charset="0"/>
              </a:rPr>
              <a:t> </a:t>
            </a:r>
            <a:r>
              <a:rPr lang="en-US" b="1" i="0" u="none" strike="noStrike" dirty="0" err="1">
                <a:solidFill>
                  <a:srgbClr val="404040"/>
                </a:solidFill>
                <a:effectLst/>
                <a:latin typeface="Times New Roman" panose="02020603050405020304" pitchFamily="18" charset="0"/>
                <a:cs typeface="Times New Roman" panose="02020603050405020304" pitchFamily="18" charset="0"/>
              </a:rPr>
              <a:t>integruotas</a:t>
            </a:r>
            <a:r>
              <a:rPr lang="en-US" b="1" i="0" u="none" strike="noStrike" dirty="0">
                <a:solidFill>
                  <a:srgbClr val="404040"/>
                </a:solidFill>
                <a:effectLst/>
                <a:latin typeface="Times New Roman" panose="02020603050405020304" pitchFamily="18" charset="0"/>
                <a:cs typeface="Times New Roman" panose="02020603050405020304" pitchFamily="18" charset="0"/>
              </a:rPr>
              <a:t> </a:t>
            </a:r>
            <a:r>
              <a:rPr lang="en-US" b="1" i="0" u="none" strike="noStrike" dirty="0" err="1">
                <a:solidFill>
                  <a:srgbClr val="404040"/>
                </a:solidFill>
                <a:effectLst/>
                <a:latin typeface="Times New Roman" panose="02020603050405020304" pitchFamily="18" charset="0"/>
                <a:cs typeface="Times New Roman" panose="02020603050405020304" pitchFamily="18" charset="0"/>
              </a:rPr>
              <a:t>veiklas</a:t>
            </a:r>
            <a:r>
              <a:rPr lang="en-US" b="1" i="0" u="none" strike="noStrike" dirty="0">
                <a:solidFill>
                  <a:srgbClr val="404040"/>
                </a:solidFill>
                <a:effectLst/>
                <a:latin typeface="Times New Roman" panose="02020603050405020304" pitchFamily="18" charset="0"/>
                <a:cs typeface="Times New Roman" panose="02020603050405020304" pitchFamily="18" charset="0"/>
              </a:rPr>
              <a:t> </a:t>
            </a:r>
            <a:r>
              <a:rPr lang="en-US" b="1" i="0" u="none" strike="noStrike" dirty="0" err="1">
                <a:solidFill>
                  <a:srgbClr val="404040"/>
                </a:solidFill>
                <a:effectLst/>
                <a:latin typeface="Times New Roman" panose="02020603050405020304" pitchFamily="18" charset="0"/>
                <a:cs typeface="Times New Roman" panose="02020603050405020304" pitchFamily="18" charset="0"/>
              </a:rPr>
              <a:t>realiais</a:t>
            </a:r>
            <a:r>
              <a:rPr lang="en-US" b="1" i="0" u="none" strike="noStrike" dirty="0">
                <a:solidFill>
                  <a:srgbClr val="404040"/>
                </a:solidFill>
                <a:effectLst/>
                <a:latin typeface="Times New Roman" panose="02020603050405020304" pitchFamily="18" charset="0"/>
                <a:cs typeface="Times New Roman" panose="02020603050405020304" pitchFamily="18" charset="0"/>
              </a:rPr>
              <a:t> </a:t>
            </a:r>
            <a:r>
              <a:rPr lang="en-US" b="1" i="0" u="none" strike="noStrike" dirty="0" err="1">
                <a:solidFill>
                  <a:srgbClr val="404040"/>
                </a:solidFill>
                <a:effectLst/>
                <a:latin typeface="Times New Roman" panose="02020603050405020304" pitchFamily="18" charset="0"/>
                <a:cs typeface="Times New Roman" panose="02020603050405020304" pitchFamily="18" charset="0"/>
              </a:rPr>
              <a:t>tyrinėjimais</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dirty="0" err="1">
                <a:solidFill>
                  <a:srgbClr val="404040"/>
                </a:solidFill>
                <a:latin typeface="Times New Roman" panose="02020603050405020304" pitchFamily="18" charset="0"/>
                <a:cs typeface="Times New Roman" panose="02020603050405020304" pitchFamily="18" charset="0"/>
              </a:rPr>
              <a:t>s</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katinti</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veiklas</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kurios</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apima</a:t>
            </a:r>
            <a:r>
              <a:rPr lang="en-US" b="0" i="0" u="none" strike="noStrike" dirty="0">
                <a:solidFill>
                  <a:srgbClr val="404040"/>
                </a:solidFill>
                <a:effectLst/>
                <a:latin typeface="Times New Roman" panose="02020603050405020304" pitchFamily="18" charset="0"/>
                <a:cs typeface="Times New Roman" panose="02020603050405020304" pitchFamily="18" charset="0"/>
              </a:rPr>
              <a:t> ne tik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teorinius</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tyrimus</a:t>
            </a:r>
            <a:r>
              <a:rPr lang="en-US" b="0" i="0" u="none" strike="noStrike" dirty="0">
                <a:solidFill>
                  <a:srgbClr val="404040"/>
                </a:solidFill>
                <a:effectLst/>
                <a:latin typeface="Times New Roman" panose="02020603050405020304" pitchFamily="18" charset="0"/>
                <a:cs typeface="Times New Roman" panose="02020603050405020304" pitchFamily="18" charset="0"/>
              </a:rPr>
              <a:t>, bet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ir</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realius</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eksperimentus</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pvz</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tyrimus</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apie</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gamtos</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reiškinius</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kaip</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vanduo</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veikia</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objektus</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kokie</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daiktai</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plūduriuoja</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kad</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vaikai</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patys</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atliktų</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bandymus</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ir</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darytų</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išvadas</a:t>
            </a:r>
            <a:r>
              <a:rPr lang="en-US" b="0" i="0" u="none" strike="noStrike" dirty="0">
                <a:solidFill>
                  <a:srgbClr val="404040"/>
                </a:solidFill>
                <a:effectLst/>
                <a:latin typeface="Times New Roman" panose="02020603050405020304" pitchFamily="18" charset="0"/>
                <a:cs typeface="Times New Roman" panose="02020603050405020304" pitchFamily="18" charset="0"/>
              </a:rPr>
              <a:t>.</a:t>
            </a:r>
          </a:p>
          <a:p>
            <a:pPr indent="-228600" defTabSz="914400">
              <a:lnSpc>
                <a:spcPct val="90000"/>
              </a:lnSpc>
              <a:spcBef>
                <a:spcPts val="1000"/>
              </a:spcBef>
              <a:buClr>
                <a:schemeClr val="accent2"/>
              </a:buClr>
              <a:buFont typeface="Arial" panose="020B0604020202020204" pitchFamily="34" charset="0"/>
              <a:buChar char="•"/>
            </a:pPr>
            <a:r>
              <a:rPr lang="en-US" b="1" i="0" u="none" strike="noStrike" dirty="0" err="1">
                <a:solidFill>
                  <a:srgbClr val="404040"/>
                </a:solidFill>
                <a:effectLst/>
                <a:latin typeface="Times New Roman" panose="02020603050405020304" pitchFamily="18" charset="0"/>
                <a:cs typeface="Times New Roman" panose="02020603050405020304" pitchFamily="18" charset="0"/>
              </a:rPr>
              <a:t>Tęsti</a:t>
            </a:r>
            <a:r>
              <a:rPr lang="en-US" b="1" i="0" u="none" strike="noStrike" dirty="0">
                <a:solidFill>
                  <a:srgbClr val="404040"/>
                </a:solidFill>
                <a:effectLst/>
                <a:latin typeface="Times New Roman" panose="02020603050405020304" pitchFamily="18" charset="0"/>
                <a:cs typeface="Times New Roman" panose="02020603050405020304" pitchFamily="18" charset="0"/>
              </a:rPr>
              <a:t> </a:t>
            </a:r>
            <a:r>
              <a:rPr lang="en-US" b="1" i="0" u="none" strike="noStrike" dirty="0" err="1">
                <a:solidFill>
                  <a:srgbClr val="404040"/>
                </a:solidFill>
                <a:effectLst/>
                <a:latin typeface="Times New Roman" panose="02020603050405020304" pitchFamily="18" charset="0"/>
                <a:cs typeface="Times New Roman" panose="02020603050405020304" pitchFamily="18" charset="0"/>
              </a:rPr>
              <a:t>dažnas</a:t>
            </a:r>
            <a:r>
              <a:rPr lang="en-US" b="1" i="0" u="none" strike="noStrike" dirty="0">
                <a:solidFill>
                  <a:srgbClr val="404040"/>
                </a:solidFill>
                <a:effectLst/>
                <a:latin typeface="Times New Roman" panose="02020603050405020304" pitchFamily="18" charset="0"/>
                <a:cs typeface="Times New Roman" panose="02020603050405020304" pitchFamily="18" charset="0"/>
              </a:rPr>
              <a:t> </a:t>
            </a:r>
            <a:r>
              <a:rPr lang="en-US" b="1" i="0" u="none" strike="noStrike" dirty="0" err="1">
                <a:solidFill>
                  <a:srgbClr val="404040"/>
                </a:solidFill>
                <a:effectLst/>
                <a:latin typeface="Times New Roman" panose="02020603050405020304" pitchFamily="18" charset="0"/>
                <a:cs typeface="Times New Roman" panose="02020603050405020304" pitchFamily="18" charset="0"/>
              </a:rPr>
              <a:t>integruotas</a:t>
            </a:r>
            <a:r>
              <a:rPr lang="en-US" b="1" i="0" u="none" strike="noStrike" dirty="0">
                <a:solidFill>
                  <a:srgbClr val="404040"/>
                </a:solidFill>
                <a:effectLst/>
                <a:latin typeface="Times New Roman" panose="02020603050405020304" pitchFamily="18" charset="0"/>
                <a:cs typeface="Times New Roman" panose="02020603050405020304" pitchFamily="18" charset="0"/>
              </a:rPr>
              <a:t> </a:t>
            </a:r>
            <a:r>
              <a:rPr lang="en-US" b="1" i="0" u="none" strike="noStrike" dirty="0" err="1">
                <a:solidFill>
                  <a:srgbClr val="404040"/>
                </a:solidFill>
                <a:effectLst/>
                <a:latin typeface="Times New Roman" panose="02020603050405020304" pitchFamily="18" charset="0"/>
                <a:cs typeface="Times New Roman" panose="02020603050405020304" pitchFamily="18" charset="0"/>
              </a:rPr>
              <a:t>veiklas</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dirty="0" err="1">
                <a:solidFill>
                  <a:srgbClr val="404040"/>
                </a:solidFill>
                <a:latin typeface="Times New Roman" panose="02020603050405020304" pitchFamily="18" charset="0"/>
                <a:cs typeface="Times New Roman" panose="02020603050405020304" pitchFamily="18" charset="0"/>
              </a:rPr>
              <a:t>n</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orint</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pasiekti</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didesnę</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pažangą</a:t>
            </a:r>
            <a:r>
              <a:rPr lang="en-US" b="0" i="0" u="none" strike="noStrike" dirty="0">
                <a:solidFill>
                  <a:srgbClr val="404040"/>
                </a:solidFill>
                <a:effectLst/>
                <a:latin typeface="Times New Roman" panose="02020603050405020304" pitchFamily="18" charset="0"/>
                <a:cs typeface="Times New Roman" panose="02020603050405020304" pitchFamily="18" charset="0"/>
              </a:rPr>
              <a:t> STEAM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srityje</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būtina</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nuolat</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vykdyti</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integruotas</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veiklas</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kad</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vaikams</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būtų</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suteikiama</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galimybė</a:t>
            </a:r>
            <a:r>
              <a:rPr lang="en-US" b="0" i="0" u="none" strike="noStrike" dirty="0">
                <a:solidFill>
                  <a:srgbClr val="404040"/>
                </a:solidFill>
                <a:effectLst/>
                <a:latin typeface="Times New Roman" panose="02020603050405020304" pitchFamily="18" charset="0"/>
                <a:cs typeface="Times New Roman" panose="02020603050405020304" pitchFamily="18" charset="0"/>
              </a:rPr>
              <a:t> ne tik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mokytis</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skirtingų</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disciplinų</a:t>
            </a:r>
            <a:r>
              <a:rPr lang="en-US" b="0" i="0" u="none" strike="noStrike" dirty="0">
                <a:solidFill>
                  <a:srgbClr val="404040"/>
                </a:solidFill>
                <a:effectLst/>
                <a:latin typeface="Times New Roman" panose="02020603050405020304" pitchFamily="18" charset="0"/>
                <a:cs typeface="Times New Roman" panose="02020603050405020304" pitchFamily="18" charset="0"/>
              </a:rPr>
              <a:t>, bet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ir</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matyti</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ryšius</a:t>
            </a:r>
            <a:r>
              <a:rPr lang="en-US" b="0" i="0" u="none" strike="noStrike" dirty="0">
                <a:solidFill>
                  <a:srgbClr val="404040"/>
                </a:solidFill>
                <a:effectLst/>
                <a:latin typeface="Times New Roman" panose="02020603050405020304" pitchFamily="18" charset="0"/>
                <a:cs typeface="Times New Roman" panose="02020603050405020304" pitchFamily="18" charset="0"/>
              </a:rPr>
              <a:t> tarp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skirtingų</a:t>
            </a:r>
            <a:r>
              <a:rPr lang="en-US" b="0" i="0" u="none" strike="noStrike" dirty="0">
                <a:solidFill>
                  <a:srgbClr val="404040"/>
                </a:solidFill>
                <a:effectLst/>
                <a:latin typeface="Times New Roman" panose="02020603050405020304" pitchFamily="18" charset="0"/>
                <a:cs typeface="Times New Roman" panose="02020603050405020304" pitchFamily="18" charset="0"/>
              </a:rPr>
              <a:t> </a:t>
            </a:r>
            <a:r>
              <a:rPr lang="en-US" b="0" i="0" u="none" strike="noStrike" dirty="0" err="1">
                <a:solidFill>
                  <a:srgbClr val="404040"/>
                </a:solidFill>
                <a:effectLst/>
                <a:latin typeface="Times New Roman" panose="02020603050405020304" pitchFamily="18" charset="0"/>
                <a:cs typeface="Times New Roman" panose="02020603050405020304" pitchFamily="18" charset="0"/>
              </a:rPr>
              <a:t>dalykų</a:t>
            </a:r>
            <a:r>
              <a:rPr lang="en-US" b="0" i="0" u="none" strike="noStrike" dirty="0">
                <a:solidFill>
                  <a:srgbClr val="404040"/>
                </a:solidFill>
                <a:effectLst/>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5129930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84167985-D6E9-40FF-97C0-4B6D373E85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68" y="640080"/>
            <a:ext cx="10911865" cy="4626864"/>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68801362-349C-44BE-BEF6-8E926E1D38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6196" y="804672"/>
            <a:ext cx="10579608" cy="42976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EB5AD727-A4FA-D69A-BC2C-34051010A046}"/>
              </a:ext>
            </a:extLst>
          </p:cNvPr>
          <p:cNvSpPr>
            <a:spLocks noGrp="1"/>
          </p:cNvSpPr>
          <p:nvPr>
            <p:ph type="ctrTitle"/>
          </p:nvPr>
        </p:nvSpPr>
        <p:spPr>
          <a:xfrm>
            <a:off x="938151" y="1068779"/>
            <a:ext cx="10307781" cy="3883231"/>
          </a:xfrm>
        </p:spPr>
        <p:txBody>
          <a:bodyPr>
            <a:noAutofit/>
          </a:bodyPr>
          <a:lstStyle/>
          <a:p>
            <a:r>
              <a:rPr lang="en-US" sz="2400" b="1" cap="none" dirty="0">
                <a:latin typeface="Times New Roman" panose="02020603050405020304" pitchFamily="18" charset="0"/>
                <a:cs typeface="Times New Roman" panose="02020603050405020304" pitchFamily="18" charset="0"/>
              </a:rPr>
              <a:t>ŠI ANALIZĖ SKIRTA IŠANALIZUOTI DABARTINĘ ĮSTAIGOS SITUACIJĄ IR POREIKIUS, SUSIJUSIUS SU STEAM ĮGYVENDINIMU.</a:t>
            </a:r>
            <a:br>
              <a:rPr lang="en-US" sz="2400" b="1" cap="none" dirty="0">
                <a:latin typeface="Times New Roman" panose="02020603050405020304" pitchFamily="18" charset="0"/>
                <a:cs typeface="Times New Roman" panose="02020603050405020304" pitchFamily="18" charset="0"/>
              </a:rPr>
            </a:br>
            <a:r>
              <a:rPr lang="en-US" sz="2400" b="1" cap="none" dirty="0">
                <a:latin typeface="Times New Roman" panose="02020603050405020304" pitchFamily="18" charset="0"/>
                <a:cs typeface="Times New Roman" panose="02020603050405020304" pitchFamily="18" charset="0"/>
              </a:rPr>
              <a:t> TAI BŪDAS SUPRASTI ESAMĄ SITUACIJĄ IR TUO REMIANTIS PRIIMTI TINKAMUS SPRENDIMUS.</a:t>
            </a:r>
            <a:br>
              <a:rPr lang="en-US" sz="2000" b="1" dirty="0">
                <a:latin typeface="Times New Roman" panose="02020603050405020304" pitchFamily="18" charset="0"/>
                <a:cs typeface="Times New Roman" panose="02020603050405020304" pitchFamily="18" charset="0"/>
              </a:rPr>
            </a:br>
            <a:br>
              <a:rPr lang="en-US" sz="2000" b="1" dirty="0">
                <a:latin typeface="Times New Roman" panose="02020603050405020304" pitchFamily="18" charset="0"/>
                <a:cs typeface="Times New Roman" panose="02020603050405020304" pitchFamily="18" charset="0"/>
              </a:rPr>
            </a:br>
            <a:r>
              <a:rPr lang="en-US" sz="1600" cap="none" dirty="0" err="1">
                <a:solidFill>
                  <a:srgbClr val="000000"/>
                </a:solidFill>
                <a:latin typeface="Times New Roman" panose="02020603050405020304" pitchFamily="18" charset="0"/>
                <a:cs typeface="Times New Roman" panose="02020603050405020304" pitchFamily="18" charset="0"/>
              </a:rPr>
              <a:t>Analizė</a:t>
            </a:r>
            <a:r>
              <a:rPr lang="en-US" sz="1600" cap="none" dirty="0">
                <a:solidFill>
                  <a:srgbClr val="000000"/>
                </a:solidFill>
                <a:latin typeface="Times New Roman" panose="02020603050405020304" pitchFamily="18" charset="0"/>
                <a:cs typeface="Times New Roman" panose="02020603050405020304" pitchFamily="18" charset="0"/>
              </a:rPr>
              <a:t> </a:t>
            </a:r>
            <a:r>
              <a:rPr lang="en-US" sz="1600" cap="none" dirty="0" err="1">
                <a:solidFill>
                  <a:srgbClr val="000000"/>
                </a:solidFill>
                <a:latin typeface="Times New Roman" panose="02020603050405020304" pitchFamily="18" charset="0"/>
                <a:cs typeface="Times New Roman" panose="02020603050405020304" pitchFamily="18" charset="0"/>
              </a:rPr>
              <a:t>atlikta</a:t>
            </a:r>
            <a:r>
              <a:rPr lang="en-US" sz="1600" cap="none" dirty="0">
                <a:solidFill>
                  <a:srgbClr val="000000"/>
                </a:solidFill>
                <a:latin typeface="Times New Roman" panose="02020603050405020304" pitchFamily="18" charset="0"/>
                <a:cs typeface="Times New Roman" panose="02020603050405020304" pitchFamily="18" charset="0"/>
              </a:rPr>
              <a:t> </a:t>
            </a:r>
            <a:r>
              <a:rPr lang="en-US" sz="1600" cap="none" dirty="0" err="1">
                <a:solidFill>
                  <a:srgbClr val="000000"/>
                </a:solidFill>
                <a:latin typeface="Times New Roman" panose="02020603050405020304" pitchFamily="18" charset="0"/>
                <a:cs typeface="Times New Roman" panose="02020603050405020304" pitchFamily="18" charset="0"/>
              </a:rPr>
              <a:t>naudojantis</a:t>
            </a:r>
            <a:r>
              <a:rPr lang="en-US" sz="1600" cap="none" dirty="0">
                <a:solidFill>
                  <a:srgbClr val="000000"/>
                </a:solidFill>
                <a:latin typeface="Times New Roman" panose="02020603050405020304" pitchFamily="18" charset="0"/>
                <a:cs typeface="Times New Roman" panose="02020603050405020304" pitchFamily="18" charset="0"/>
              </a:rPr>
              <a:t> STEAM </a:t>
            </a:r>
            <a:r>
              <a:rPr lang="en-US" sz="1600" cap="none" dirty="0" err="1">
                <a:solidFill>
                  <a:srgbClr val="000000"/>
                </a:solidFill>
                <a:latin typeface="Times New Roman" panose="02020603050405020304" pitchFamily="18" charset="0"/>
                <a:cs typeface="Times New Roman" panose="02020603050405020304" pitchFamily="18" charset="0"/>
              </a:rPr>
              <a:t>parengties</a:t>
            </a:r>
            <a:r>
              <a:rPr lang="en-US" sz="1600" cap="none" dirty="0">
                <a:solidFill>
                  <a:srgbClr val="000000"/>
                </a:solidFill>
                <a:latin typeface="Times New Roman" panose="02020603050405020304" pitchFamily="18" charset="0"/>
                <a:cs typeface="Times New Roman" panose="02020603050405020304" pitchFamily="18" charset="0"/>
              </a:rPr>
              <a:t> </a:t>
            </a:r>
            <a:r>
              <a:rPr lang="en-US" sz="1600" cap="none" dirty="0" err="1">
                <a:solidFill>
                  <a:srgbClr val="000000"/>
                </a:solidFill>
                <a:latin typeface="Times New Roman" panose="02020603050405020304" pitchFamily="18" charset="0"/>
                <a:cs typeface="Times New Roman" panose="02020603050405020304" pitchFamily="18" charset="0"/>
              </a:rPr>
              <a:t>savianalizės</a:t>
            </a:r>
            <a:r>
              <a:rPr lang="en-US" sz="1600" cap="none" dirty="0">
                <a:solidFill>
                  <a:srgbClr val="000000"/>
                </a:solidFill>
                <a:latin typeface="Times New Roman" panose="02020603050405020304" pitchFamily="18" charset="0"/>
                <a:cs typeface="Times New Roman" panose="02020603050405020304" pitchFamily="18" charset="0"/>
              </a:rPr>
              <a:t> </a:t>
            </a:r>
            <a:r>
              <a:rPr lang="en-US" sz="1600" cap="none" dirty="0" err="1">
                <a:solidFill>
                  <a:srgbClr val="000000"/>
                </a:solidFill>
                <a:latin typeface="Times New Roman" panose="02020603050405020304" pitchFamily="18" charset="0"/>
                <a:cs typeface="Times New Roman" panose="02020603050405020304" pitchFamily="18" charset="0"/>
              </a:rPr>
              <a:t>įrankiu</a:t>
            </a:r>
            <a:r>
              <a:rPr lang="en-US" sz="1600" cap="none" dirty="0">
                <a:solidFill>
                  <a:srgbClr val="000000"/>
                </a:solidFill>
                <a:latin typeface="Times New Roman" panose="02020603050405020304" pitchFamily="18" charset="0"/>
                <a:cs typeface="Times New Roman" panose="02020603050405020304" pitchFamily="18" charset="0"/>
              </a:rPr>
              <a:t> </a:t>
            </a:r>
            <a:r>
              <a:rPr lang="en-US" sz="1600" cap="none" dirty="0" err="1">
                <a:solidFill>
                  <a:srgbClr val="000000"/>
                </a:solidFill>
                <a:latin typeface="Times New Roman" panose="02020603050405020304" pitchFamily="18" charset="0"/>
                <a:cs typeface="Times New Roman" panose="02020603050405020304" pitchFamily="18" charset="0"/>
              </a:rPr>
              <a:t>ir</a:t>
            </a:r>
            <a:r>
              <a:rPr lang="en-US" sz="1600" cap="none" dirty="0">
                <a:solidFill>
                  <a:srgbClr val="000000"/>
                </a:solidFill>
                <a:latin typeface="Times New Roman" panose="02020603050405020304" pitchFamily="18" charset="0"/>
                <a:cs typeface="Times New Roman" panose="02020603050405020304" pitchFamily="18" charset="0"/>
              </a:rPr>
              <a:t> </a:t>
            </a:r>
            <a:r>
              <a:rPr lang="en-US" sz="1600" cap="none" dirty="0" err="1">
                <a:solidFill>
                  <a:srgbClr val="000000"/>
                </a:solidFill>
                <a:latin typeface="Times New Roman" panose="02020603050405020304" pitchFamily="18" charset="0"/>
                <a:cs typeface="Times New Roman" panose="02020603050405020304" pitchFamily="18" charset="0"/>
              </a:rPr>
              <a:t>rekomendacijomis</a:t>
            </a:r>
            <a:r>
              <a:rPr lang="en-US" sz="1600" cap="none" dirty="0">
                <a:solidFill>
                  <a:srgbClr val="000000"/>
                </a:solidFill>
                <a:latin typeface="Times New Roman" panose="02020603050405020304" pitchFamily="18" charset="0"/>
                <a:cs typeface="Times New Roman" panose="02020603050405020304" pitchFamily="18" charset="0"/>
              </a:rPr>
              <a:t>:</a:t>
            </a:r>
            <a:br>
              <a:rPr lang="en-US" sz="1600" cap="none" dirty="0">
                <a:solidFill>
                  <a:srgbClr val="000000"/>
                </a:solidFill>
                <a:latin typeface="Times New Roman" panose="02020603050405020304" pitchFamily="18" charset="0"/>
                <a:cs typeface="Times New Roman" panose="02020603050405020304" pitchFamily="18" charset="0"/>
              </a:rPr>
            </a:br>
            <a:r>
              <a:rPr lang="en-US" sz="1600" cap="none" dirty="0">
                <a:solidFill>
                  <a:srgbClr val="000000"/>
                </a:solidFill>
                <a:latin typeface="Times New Roman" panose="02020603050405020304" pitchFamily="18" charset="0"/>
                <a:cs typeface="Times New Roman" panose="02020603050405020304" pitchFamily="18" charset="0"/>
              </a:rPr>
              <a:t>http://</a:t>
            </a:r>
            <a:r>
              <a:rPr lang="en-US" sz="1600" cap="none" dirty="0" err="1">
                <a:solidFill>
                  <a:srgbClr val="000000"/>
                </a:solidFill>
                <a:latin typeface="Times New Roman" panose="02020603050405020304" pitchFamily="18" charset="0"/>
                <a:cs typeface="Times New Roman" panose="02020603050405020304" pitchFamily="18" charset="0"/>
              </a:rPr>
              <a:t>steamedu.Eu</a:t>
            </a:r>
            <a:r>
              <a:rPr lang="en-US" sz="1600" cap="none" dirty="0">
                <a:solidFill>
                  <a:srgbClr val="000000"/>
                </a:solidFill>
                <a:latin typeface="Times New Roman" panose="02020603050405020304" pitchFamily="18" charset="0"/>
                <a:cs typeface="Times New Roman" panose="02020603050405020304" pitchFamily="18" charset="0"/>
              </a:rPr>
              <a:t>/wp-content/uploads/2019/06/steam-parengties-savianalizes-irankis_printable_version.Pdfmedžiaga  http://</a:t>
            </a:r>
            <a:r>
              <a:rPr lang="en-US" sz="1600" cap="none" dirty="0" err="1">
                <a:solidFill>
                  <a:srgbClr val="000000"/>
                </a:solidFill>
                <a:latin typeface="Times New Roman" panose="02020603050405020304" pitchFamily="18" charset="0"/>
                <a:cs typeface="Times New Roman" panose="02020603050405020304" pitchFamily="18" charset="0"/>
              </a:rPr>
              <a:t>steamedu.Eu</a:t>
            </a:r>
            <a:r>
              <a:rPr lang="en-US" sz="1600" cap="none" dirty="0">
                <a:solidFill>
                  <a:srgbClr val="000000"/>
                </a:solidFill>
                <a:latin typeface="Times New Roman" panose="02020603050405020304" pitchFamily="18" charset="0"/>
                <a:cs typeface="Times New Roman" panose="02020603050405020304" pitchFamily="18" charset="0"/>
              </a:rPr>
              <a:t>/tools/</a:t>
            </a:r>
            <a:br>
              <a:rPr lang="en-US" sz="1600" cap="none" dirty="0">
                <a:solidFill>
                  <a:srgbClr val="000000"/>
                </a:solidFill>
                <a:latin typeface="Times New Roman" panose="02020603050405020304" pitchFamily="18" charset="0"/>
                <a:cs typeface="Times New Roman" panose="02020603050405020304" pitchFamily="18" charset="0"/>
              </a:rPr>
            </a:br>
            <a:endParaRPr lang="en-LT" sz="1600" dirty="0"/>
          </a:p>
        </p:txBody>
      </p:sp>
      <p:sp>
        <p:nvSpPr>
          <p:cNvPr id="6" name="Freeform 12">
            <a:extLst>
              <a:ext uri="{FF2B5EF4-FFF2-40B4-BE49-F238E27FC236}">
                <a16:creationId xmlns:a16="http://schemas.microsoft.com/office/drawing/2014/main" id="{F0E8AAC9-5DA7-9763-5E80-4C0B66A441D1}"/>
              </a:ext>
            </a:extLst>
          </p:cNvPr>
          <p:cNvSpPr/>
          <p:nvPr/>
        </p:nvSpPr>
        <p:spPr>
          <a:xfrm>
            <a:off x="5659227" y="4368101"/>
            <a:ext cx="1093874" cy="439387"/>
          </a:xfrm>
          <a:custGeom>
            <a:avLst/>
            <a:gdLst/>
            <a:ahLst/>
            <a:cxnLst/>
            <a:rect l="l" t="t" r="r" b="b"/>
            <a:pathLst>
              <a:path w="3038737" h="1253143">
                <a:moveTo>
                  <a:pt x="0" y="0"/>
                </a:moveTo>
                <a:lnTo>
                  <a:pt x="3038737" y="0"/>
                </a:lnTo>
                <a:lnTo>
                  <a:pt x="3038737" y="1253143"/>
                </a:lnTo>
                <a:lnTo>
                  <a:pt x="0" y="1253143"/>
                </a:lnTo>
                <a:lnTo>
                  <a:pt x="0" y="0"/>
                </a:lnTo>
                <a:close/>
              </a:path>
            </a:pathLst>
          </a:custGeom>
          <a:blipFill>
            <a:blip r:embed="rId2"/>
            <a:stretch>
              <a:fillRect/>
            </a:stretch>
          </a:blipFill>
        </p:spPr>
        <p:txBody>
          <a:bodyPr/>
          <a:lstStyle/>
          <a:p>
            <a:endParaRPr lang="en-LT"/>
          </a:p>
        </p:txBody>
      </p:sp>
    </p:spTree>
    <p:extLst>
      <p:ext uri="{BB962C8B-B14F-4D97-AF65-F5344CB8AC3E}">
        <p14:creationId xmlns:p14="http://schemas.microsoft.com/office/powerpoint/2010/main" val="938228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A647F10-8FD9-01BB-AE81-066F45B1BAD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FEDB1E9C-E5A3-F757-646F-08092FE77736}"/>
              </a:ext>
            </a:extLst>
          </p:cNvPr>
          <p:cNvSpPr txBox="1"/>
          <p:nvPr/>
        </p:nvSpPr>
        <p:spPr>
          <a:xfrm>
            <a:off x="181755" y="283868"/>
            <a:ext cx="11734799" cy="6070764"/>
          </a:xfrm>
          <a:prstGeom prst="rect">
            <a:avLst/>
          </a:prstGeom>
          <a:noFill/>
        </p:spPr>
        <p:txBody>
          <a:bodyPr wrap="square">
            <a:spAutoFit/>
          </a:bodyPr>
          <a:lstStyle/>
          <a:p>
            <a:pPr>
              <a:lnSpc>
                <a:spcPct val="115000"/>
              </a:lnSpc>
              <a:spcAft>
                <a:spcPts val="1000"/>
              </a:spcAft>
              <a:buNone/>
            </a:pPr>
            <a:r>
              <a:rPr lang="en-US" sz="2400" b="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 – INTEGRACIJA (S – Science Integration)</a:t>
            </a:r>
            <a:endParaRPr lang="en-LT" sz="2400" dirty="0">
              <a:latin typeface="Cambria" panose="02040503050406030204" pitchFamily="18" charset="0"/>
              <a:ea typeface="MS Mincho" panose="02020609040205080304" pitchFamily="49" charset="-128"/>
              <a:cs typeface="Times New Roman" panose="02020603050405020304" pitchFamily="18" charset="0"/>
            </a:endParaRPr>
          </a:p>
          <a:p>
            <a:pPr>
              <a:lnSpc>
                <a:spcPct val="115000"/>
              </a:lnSpc>
              <a:spcAft>
                <a:spcPts val="1000"/>
              </a:spcAft>
              <a:buNone/>
            </a:pP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Oficialus</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klausimas</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ar</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mes</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mechaniškai</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jungiame</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dalykus</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ar</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bandome</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mokiniams</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parodyti</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esminius</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veikimo</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principus</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lang="en-LT" sz="1600" b="1" i="1" dirty="0">
              <a:solidFill>
                <a:srgbClr val="4F81BD"/>
              </a:solidFill>
              <a:effectLst/>
              <a:latin typeface="Cambria" panose="02040503050406030204" pitchFamily="18" charset="0"/>
              <a:ea typeface="MS Mincho" panose="02020609040205080304" pitchFamily="49" charset="-128"/>
              <a:cs typeface="Times New Roman" panose="02020603050405020304" pitchFamily="18" charset="0"/>
            </a:endParaRPr>
          </a:p>
          <a:p>
            <a:pPr>
              <a:lnSpc>
                <a:spcPct val="115000"/>
              </a:lnSpc>
              <a:spcAft>
                <a:spcPts val="1000"/>
              </a:spcAft>
              <a:buNone/>
            </a:pP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Paprasčiau</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ar</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veiklos</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tik </a:t>
            </a: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paviršutiniškai</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sujungtos</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ar</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vaikai</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iš</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tikrųjų</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supranta</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kaip</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viskas</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tarpusavyje</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susiję</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lang="en-LT" sz="1600" dirty="0">
              <a:effectLst/>
              <a:latin typeface="Cambria" panose="02040503050406030204" pitchFamily="18" charset="0"/>
              <a:ea typeface="MS Mincho" panose="02020609040205080304" pitchFamily="49" charset="-128"/>
              <a:cs typeface="Times New Roman" panose="02020603050405020304" pitchFamily="18" charset="0"/>
            </a:endParaRPr>
          </a:p>
          <a:p>
            <a:pPr marL="342900" lvl="0" indent="-342900">
              <a:lnSpc>
                <a:spcPct val="115000"/>
              </a:lnSpc>
              <a:spcBef>
                <a:spcPts val="1000"/>
              </a:spcBef>
              <a:buFont typeface="Courier New" panose="02070309020205020404" pitchFamily="49" charset="0"/>
              <a:buChar char="o"/>
            </a:pPr>
            <a:r>
              <a:rPr lang="en-US" sz="1400" b="1" dirty="0">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1 </a:t>
            </a:r>
            <a:r>
              <a:rPr lang="en-US" sz="1400" b="1" dirty="0" err="1">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lygis</a:t>
            </a:r>
            <a:r>
              <a:rPr lang="en-US" sz="1400" b="1" dirty="0">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 – </a:t>
            </a:r>
            <a:r>
              <a:rPr lang="en-US" sz="1400" b="1" dirty="0" err="1">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Mokymo</a:t>
            </a:r>
            <a:r>
              <a:rPr lang="en-US" sz="1400" b="1" dirty="0">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 </a:t>
            </a:r>
            <a:r>
              <a:rPr lang="en-US" sz="1400" b="1" dirty="0" err="1">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įrankis</a:t>
            </a:r>
            <a:r>
              <a:rPr lang="en-US" sz="1400" b="1" dirty="0">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a:t>
            </a:r>
            <a:endParaRPr lang="en-LT" sz="1400" b="1" dirty="0">
              <a:solidFill>
                <a:srgbClr val="4F81BD"/>
              </a:solidFill>
              <a:effectLst/>
              <a:latin typeface="Calibri" panose="020F0502020204030204" pitchFamily="34" charset="0"/>
              <a:ea typeface="MS Gothic" panose="020B0609070205080204" pitchFamily="49" charset="-128"/>
              <a:cs typeface="Times New Roman" panose="02020603050405020304" pitchFamily="18" charset="0"/>
            </a:endParaRPr>
          </a:p>
          <a:p>
            <a:pPr>
              <a:lnSpc>
                <a:spcPct val="115000"/>
              </a:lnSpc>
              <a:spcAft>
                <a:spcPts val="1000"/>
              </a:spcAft>
              <a:buNone/>
            </a:pP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Vienas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dalykas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yra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naudojamas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siekiant</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lengviau</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išmokti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ar</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atsiminti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kito</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dalyko</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informaciją</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Pvz</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skaičiuojame</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pirštukus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dainelėje</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kad</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įsimintume</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skaičius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endParaRPr lang="en-LT" sz="1400" dirty="0">
              <a:effectLst/>
              <a:latin typeface="Cambria" panose="02040503050406030204" pitchFamily="18" charset="0"/>
              <a:ea typeface="MS Mincho" panose="02020609040205080304" pitchFamily="49" charset="-128"/>
              <a:cs typeface="Times New Roman" panose="02020603050405020304" pitchFamily="18" charset="0"/>
            </a:endParaRPr>
          </a:p>
          <a:p>
            <a:pPr marL="342900" lvl="0" indent="-342900">
              <a:lnSpc>
                <a:spcPct val="115000"/>
              </a:lnSpc>
              <a:spcAft>
                <a:spcPts val="1000"/>
              </a:spcAft>
              <a:buFont typeface="Courier New" panose="02070309020205020404" pitchFamily="49" charset="0"/>
              <a:buChar char="o"/>
            </a:pPr>
            <a:r>
              <a:rPr lang="en-US" sz="1400" b="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2 </a:t>
            </a:r>
            <a:r>
              <a:rPr lang="en-US" sz="1400" b="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lygis</a:t>
            </a:r>
            <a:r>
              <a:rPr lang="en-US" sz="1400" b="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 </a:t>
            </a:r>
            <a:r>
              <a:rPr lang="en-US" sz="1400" b="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Teminė</a:t>
            </a:r>
            <a:r>
              <a:rPr lang="en-US" sz="1400" b="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b="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sąsaja</a:t>
            </a:r>
            <a:r>
              <a:rPr lang="en-US" sz="1400" b="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lang="en-LT" sz="1400" dirty="0">
              <a:effectLst/>
              <a:latin typeface="Cambria" panose="02040503050406030204" pitchFamily="18" charset="0"/>
              <a:ea typeface="MS Mincho" panose="02020609040205080304" pitchFamily="49" charset="-128"/>
              <a:cs typeface="Times New Roman" panose="02020603050405020304" pitchFamily="18" charset="0"/>
            </a:endParaRPr>
          </a:p>
          <a:p>
            <a:pPr>
              <a:lnSpc>
                <a:spcPct val="115000"/>
              </a:lnSpc>
              <a:spcAft>
                <a:spcPts val="1000"/>
              </a:spcAft>
              <a:buNone/>
            </a:pP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Vienas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dalykas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padeda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praturtinti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kitą</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Integracija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egzistuoja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jei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tikslai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atliepia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abu</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dalykus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Veiklos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susijusios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bendra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tema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Pvz</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piešiame</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rudeninius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medžius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klausomės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lapų</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čežėjimo</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skaičiuojame</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kaštonus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lang="en-LT" sz="1400" dirty="0">
              <a:effectLst/>
              <a:latin typeface="Cambria" panose="02040503050406030204" pitchFamily="18" charset="0"/>
              <a:ea typeface="MS Mincho" panose="02020609040205080304" pitchFamily="49" charset="-128"/>
              <a:cs typeface="Times New Roman" panose="02020603050405020304" pitchFamily="18" charset="0"/>
            </a:endParaRPr>
          </a:p>
          <a:p>
            <a:pPr marL="342900" lvl="0" indent="-342900">
              <a:lnSpc>
                <a:spcPct val="115000"/>
              </a:lnSpc>
              <a:spcBef>
                <a:spcPts val="1000"/>
              </a:spcBef>
              <a:buFont typeface="Courier New" panose="02070309020205020404" pitchFamily="49" charset="0"/>
              <a:buChar char="o"/>
            </a:pPr>
            <a:r>
              <a:rPr lang="en-US" sz="1400" b="1" dirty="0">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3 </a:t>
            </a:r>
            <a:r>
              <a:rPr lang="en-US" sz="1400" b="1" dirty="0" err="1">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lygis</a:t>
            </a:r>
            <a:r>
              <a:rPr lang="en-US" sz="1400" b="1" dirty="0">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 – </a:t>
            </a:r>
            <a:r>
              <a:rPr lang="en-US" sz="1400" b="1" dirty="0" err="1">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Fenomeno</a:t>
            </a:r>
            <a:r>
              <a:rPr lang="en-US" sz="1400" b="1" dirty="0">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 </a:t>
            </a:r>
            <a:r>
              <a:rPr lang="en-US" sz="1400" b="1" dirty="0" err="1">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sąsajos</a:t>
            </a:r>
            <a:r>
              <a:rPr lang="en-US" sz="1400" b="1" dirty="0">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a:t>
            </a:r>
            <a:endParaRPr lang="en-LT" sz="1400" b="1" dirty="0">
              <a:solidFill>
                <a:srgbClr val="4F81BD"/>
              </a:solidFill>
              <a:effectLst/>
              <a:latin typeface="Calibri" panose="020F0502020204030204" pitchFamily="34" charset="0"/>
              <a:ea typeface="MS Gothic" panose="020B0609070205080204" pitchFamily="49" charset="-128"/>
              <a:cs typeface="Times New Roman" panose="02020603050405020304" pitchFamily="18" charset="0"/>
            </a:endParaRPr>
          </a:p>
          <a:p>
            <a:pPr>
              <a:lnSpc>
                <a:spcPct val="115000"/>
              </a:lnSpc>
              <a:spcAft>
                <a:spcPts val="1000"/>
              </a:spcAft>
              <a:buNone/>
            </a:pP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Teminių</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vienetų</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integracija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į</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tikrovę</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atspindinčias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sritis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fenomenus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kurios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atliepia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daugelio</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dalykų</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tikslus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Vaikai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tiria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tikrus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reiškinius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Pvz</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tiriame</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kuris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ledas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tirpsta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greičiau</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 ant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saulės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ar</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pavėsyje</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lang="en-LT" sz="1400" dirty="0">
              <a:effectLst/>
              <a:latin typeface="Cambria" panose="02040503050406030204" pitchFamily="18" charset="0"/>
              <a:ea typeface="MS Mincho" panose="02020609040205080304" pitchFamily="49" charset="-128"/>
              <a:cs typeface="Times New Roman" panose="02020603050405020304" pitchFamily="18" charset="0"/>
            </a:endParaRPr>
          </a:p>
          <a:p>
            <a:pPr marL="342900" lvl="0" indent="-342900">
              <a:lnSpc>
                <a:spcPct val="115000"/>
              </a:lnSpc>
              <a:spcBef>
                <a:spcPts val="1000"/>
              </a:spcBef>
              <a:buFont typeface="Courier New" panose="02070309020205020404" pitchFamily="49" charset="0"/>
              <a:buChar char="o"/>
            </a:pPr>
            <a:r>
              <a:rPr lang="en-US" sz="1400" b="1" dirty="0">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4 </a:t>
            </a:r>
            <a:r>
              <a:rPr lang="en-US" sz="1400" b="1" dirty="0" err="1">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lygis</a:t>
            </a:r>
            <a:r>
              <a:rPr lang="en-US" sz="1400" b="1" dirty="0">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 – </a:t>
            </a:r>
            <a:r>
              <a:rPr lang="en-US" sz="1400" b="1" dirty="0" err="1">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Konceptualūs</a:t>
            </a:r>
            <a:r>
              <a:rPr lang="en-US" sz="1400" b="1" dirty="0">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 </a:t>
            </a:r>
            <a:r>
              <a:rPr lang="en-US" sz="1400" b="1" dirty="0" err="1">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ryšiai</a:t>
            </a:r>
            <a:r>
              <a:rPr lang="en-US" sz="1400" b="1" dirty="0">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a:t>
            </a:r>
            <a:endParaRPr lang="en-LT" sz="1400" b="1" dirty="0">
              <a:solidFill>
                <a:srgbClr val="4F81BD"/>
              </a:solidFill>
              <a:effectLst/>
              <a:latin typeface="Calibri" panose="020F0502020204030204" pitchFamily="34" charset="0"/>
              <a:ea typeface="MS Gothic" panose="020B0609070205080204" pitchFamily="49" charset="-128"/>
              <a:cs typeface="Times New Roman" panose="02020603050405020304" pitchFamily="18" charset="0"/>
            </a:endParaRPr>
          </a:p>
          <a:p>
            <a:pPr>
              <a:lnSpc>
                <a:spcPct val="115000"/>
              </a:lnSpc>
              <a:spcAft>
                <a:spcPts val="1000"/>
              </a:spcAft>
              <a:buNone/>
            </a:pP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Konceptai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ir</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jų</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taikymas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skirtingose</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srityse</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tampa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svarbiausia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integracijos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dalimi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Vaikai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supranta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svarbią</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idėją</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ir</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ją</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taiko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įvairiose</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veiklose</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Pvz</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Pusiausvyra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statome</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sūpynes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stebime</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eksperimentuojame</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lang="en-LT" sz="1400" dirty="0">
              <a:effectLst/>
              <a:latin typeface="Cambria" panose="02040503050406030204" pitchFamily="18" charset="0"/>
              <a:ea typeface="MS Mincho" panose="02020609040205080304" pitchFamily="49" charset="-128"/>
              <a:cs typeface="Times New Roman" panose="02020603050405020304" pitchFamily="18" charset="0"/>
            </a:endParaRPr>
          </a:p>
          <a:p>
            <a:pPr marL="342900" lvl="0" indent="-342900">
              <a:lnSpc>
                <a:spcPct val="115000"/>
              </a:lnSpc>
              <a:spcBef>
                <a:spcPts val="1000"/>
              </a:spcBef>
              <a:buFont typeface="Courier New" panose="02070309020205020404" pitchFamily="49" charset="0"/>
              <a:buChar char="o"/>
            </a:pPr>
            <a:r>
              <a:rPr lang="en-US" sz="1400" b="1" dirty="0">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5 </a:t>
            </a:r>
            <a:r>
              <a:rPr lang="en-US" sz="1400" b="1" dirty="0" err="1">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lygis</a:t>
            </a:r>
            <a:r>
              <a:rPr lang="en-US" sz="1400" b="1" dirty="0">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 – </a:t>
            </a:r>
            <a:r>
              <a:rPr lang="en-US" sz="1400" b="1" dirty="0" err="1">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Procesų</a:t>
            </a:r>
            <a:r>
              <a:rPr lang="en-US" sz="1400" b="1" dirty="0">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 </a:t>
            </a:r>
            <a:r>
              <a:rPr lang="en-US" sz="1400" b="1" dirty="0" err="1">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sąsajos</a:t>
            </a:r>
            <a:r>
              <a:rPr lang="en-US" sz="1400" b="1" dirty="0">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a:t>
            </a:r>
            <a:endParaRPr lang="en-LT" sz="1400" b="1" dirty="0">
              <a:solidFill>
                <a:srgbClr val="4F81BD"/>
              </a:solidFill>
              <a:effectLst/>
              <a:latin typeface="Calibri" panose="020F0502020204030204" pitchFamily="34" charset="0"/>
              <a:ea typeface="MS Gothic" panose="020B0609070205080204" pitchFamily="49" charset="-128"/>
              <a:cs typeface="Times New Roman" panose="02020603050405020304" pitchFamily="18" charset="0"/>
            </a:endParaRPr>
          </a:p>
          <a:p>
            <a:pPr>
              <a:lnSpc>
                <a:spcPct val="115000"/>
              </a:lnSpc>
              <a:spcAft>
                <a:spcPts val="1000"/>
              </a:spcAft>
            </a:pP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Svarbiausia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tampa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tai,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kaip</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vaikai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dirba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klasifikuoja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apjungia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ieško</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dėsningumų</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Vaikai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tyrinėja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ir</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patys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daro</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išvadas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Pvz</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vaikai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rūšiuoja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daiktus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pagal</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įvairius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požymius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ir</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paaiškina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kodėl</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lang="en-LT" sz="1400" dirty="0">
              <a:effectLst/>
              <a:latin typeface="Cambria" panose="02040503050406030204" pitchFamily="18" charset="0"/>
              <a:ea typeface="MS Mincho" panose="02020609040205080304" pitchFamily="49" charset="-128"/>
              <a:cs typeface="Times New Roman" panose="02020603050405020304" pitchFamily="18" charset="0"/>
            </a:endParaRPr>
          </a:p>
        </p:txBody>
      </p:sp>
      <p:pic>
        <p:nvPicPr>
          <p:cNvPr id="8" name="Picture 7" descr="A logo for a children's company&#10;&#10;AI-generated content may be incorrect.">
            <a:extLst>
              <a:ext uri="{FF2B5EF4-FFF2-40B4-BE49-F238E27FC236}">
                <a16:creationId xmlns:a16="http://schemas.microsoft.com/office/drawing/2014/main" id="{CA050ACD-D386-BA92-681D-8870AE59006C}"/>
              </a:ext>
            </a:extLst>
          </p:cNvPr>
          <p:cNvPicPr>
            <a:picLocks noChangeAspect="1"/>
          </p:cNvPicPr>
          <p:nvPr/>
        </p:nvPicPr>
        <p:blipFill>
          <a:blip r:embed="rId2"/>
          <a:stretch>
            <a:fillRect/>
          </a:stretch>
        </p:blipFill>
        <p:spPr>
          <a:xfrm>
            <a:off x="10960403" y="28805"/>
            <a:ext cx="1093874" cy="921076"/>
          </a:xfrm>
          <a:prstGeom prst="rect">
            <a:avLst/>
          </a:prstGeom>
        </p:spPr>
      </p:pic>
      <p:sp>
        <p:nvSpPr>
          <p:cNvPr id="2" name="Freeform 12">
            <a:extLst>
              <a:ext uri="{FF2B5EF4-FFF2-40B4-BE49-F238E27FC236}">
                <a16:creationId xmlns:a16="http://schemas.microsoft.com/office/drawing/2014/main" id="{BF820E40-A4D4-66BF-B8BB-6AF9EB0D2584}"/>
              </a:ext>
            </a:extLst>
          </p:cNvPr>
          <p:cNvSpPr/>
          <p:nvPr/>
        </p:nvSpPr>
        <p:spPr>
          <a:xfrm>
            <a:off x="11098126" y="6267276"/>
            <a:ext cx="1093874" cy="439387"/>
          </a:xfrm>
          <a:custGeom>
            <a:avLst/>
            <a:gdLst/>
            <a:ahLst/>
            <a:cxnLst/>
            <a:rect l="l" t="t" r="r" b="b"/>
            <a:pathLst>
              <a:path w="3038737" h="1253143">
                <a:moveTo>
                  <a:pt x="0" y="0"/>
                </a:moveTo>
                <a:lnTo>
                  <a:pt x="3038737" y="0"/>
                </a:lnTo>
                <a:lnTo>
                  <a:pt x="3038737" y="1253143"/>
                </a:lnTo>
                <a:lnTo>
                  <a:pt x="0" y="1253143"/>
                </a:lnTo>
                <a:lnTo>
                  <a:pt x="0" y="0"/>
                </a:lnTo>
                <a:close/>
              </a:path>
            </a:pathLst>
          </a:custGeom>
          <a:blipFill>
            <a:blip r:embed="rId3"/>
            <a:stretch>
              <a:fillRect/>
            </a:stretch>
          </a:blipFill>
        </p:spPr>
        <p:txBody>
          <a:bodyPr/>
          <a:lstStyle/>
          <a:p>
            <a:endParaRPr lang="en-LT"/>
          </a:p>
        </p:txBody>
      </p:sp>
    </p:spTree>
    <p:extLst>
      <p:ext uri="{BB962C8B-B14F-4D97-AF65-F5344CB8AC3E}">
        <p14:creationId xmlns:p14="http://schemas.microsoft.com/office/powerpoint/2010/main" val="13838559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9B2A6ED-CBEE-9AD8-CB42-1A1F1F832542}"/>
              </a:ext>
            </a:extLst>
          </p:cNvPr>
          <p:cNvSpPr txBox="1"/>
          <p:nvPr/>
        </p:nvSpPr>
        <p:spPr>
          <a:xfrm>
            <a:off x="119742" y="181252"/>
            <a:ext cx="10160001" cy="6566285"/>
          </a:xfrm>
          <a:prstGeom prst="rect">
            <a:avLst/>
          </a:prstGeom>
          <a:noFill/>
        </p:spPr>
        <p:txBody>
          <a:bodyPr wrap="square">
            <a:spAutoFit/>
          </a:bodyPr>
          <a:lstStyle/>
          <a:p>
            <a:pPr>
              <a:lnSpc>
                <a:spcPct val="115000"/>
              </a:lnSpc>
              <a:spcAft>
                <a:spcPts val="1000"/>
              </a:spcAft>
              <a:buNone/>
            </a:pPr>
            <a:r>
              <a:rPr lang="en-US" sz="2400" b="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 – TECHNOLOGIJOS (T – Technology Use)</a:t>
            </a:r>
            <a:endParaRPr lang="en-LT" sz="2400" dirty="0">
              <a:latin typeface="Cambria" panose="02040503050406030204" pitchFamily="18" charset="0"/>
              <a:ea typeface="MS Mincho" panose="02020609040205080304" pitchFamily="49" charset="-128"/>
              <a:cs typeface="Times New Roman" panose="02020603050405020304" pitchFamily="18" charset="0"/>
            </a:endParaRPr>
          </a:p>
          <a:p>
            <a:pPr>
              <a:lnSpc>
                <a:spcPct val="115000"/>
              </a:lnSpc>
              <a:spcAft>
                <a:spcPts val="1000"/>
              </a:spcAft>
              <a:buNone/>
            </a:pP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Oficialus</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klausimas</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ar</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technologijas</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naudojam</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vardan</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smagumo</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ar</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siekdami</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iš</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esmės</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pakeisti</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ugdymo</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procesą</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lang="en-LT" sz="1600" b="1" i="1" dirty="0">
              <a:solidFill>
                <a:srgbClr val="4F81BD"/>
              </a:solidFill>
              <a:effectLst/>
              <a:latin typeface="Cambria" panose="02040503050406030204" pitchFamily="18" charset="0"/>
              <a:ea typeface="MS Mincho" panose="02020609040205080304" pitchFamily="49" charset="-128"/>
              <a:cs typeface="Times New Roman" panose="02020603050405020304" pitchFamily="18" charset="0"/>
            </a:endParaRPr>
          </a:p>
          <a:p>
            <a:pPr>
              <a:lnSpc>
                <a:spcPct val="115000"/>
              </a:lnSpc>
              <a:spcAft>
                <a:spcPts val="1000"/>
              </a:spcAft>
              <a:buNone/>
            </a:pP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Paprasčiau</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ar</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technologijos</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tik </a:t>
            </a: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gražus</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priedas</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ar</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jos</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keičia</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kaip</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vaikai</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mokosi</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ir</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veikia</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lang="en-LT" sz="1600" dirty="0">
              <a:effectLst/>
              <a:latin typeface="Cambria" panose="02040503050406030204" pitchFamily="18" charset="0"/>
              <a:ea typeface="MS Mincho" panose="02020609040205080304" pitchFamily="49" charset="-128"/>
              <a:cs typeface="Times New Roman" panose="02020603050405020304" pitchFamily="18" charset="0"/>
            </a:endParaRPr>
          </a:p>
          <a:p>
            <a:pPr marL="342900" lvl="0" indent="-342900">
              <a:lnSpc>
                <a:spcPct val="115000"/>
              </a:lnSpc>
              <a:spcBef>
                <a:spcPts val="1000"/>
              </a:spcBef>
              <a:buFont typeface="Courier New" panose="02070309020205020404" pitchFamily="49" charset="0"/>
              <a:buChar char="o"/>
            </a:pPr>
            <a:r>
              <a:rPr lang="en-US" sz="1400" b="1" dirty="0">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1 </a:t>
            </a:r>
            <a:r>
              <a:rPr lang="en-US" sz="1400" b="1" dirty="0" err="1">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lygis</a:t>
            </a:r>
            <a:r>
              <a:rPr lang="en-US" sz="1400" b="1" dirty="0">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 – </a:t>
            </a:r>
            <a:r>
              <a:rPr lang="en-US" sz="1400" b="1" dirty="0" err="1">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Pakaitalas</a:t>
            </a:r>
            <a:r>
              <a:rPr lang="en-US" sz="1400" b="1" dirty="0">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a:t>
            </a:r>
            <a:endParaRPr lang="en-LT" sz="1400" b="1" dirty="0">
              <a:solidFill>
                <a:srgbClr val="4F81BD"/>
              </a:solidFill>
              <a:effectLst/>
              <a:latin typeface="Calibri" panose="020F0502020204030204" pitchFamily="34" charset="0"/>
              <a:ea typeface="MS Gothic" panose="020B0609070205080204" pitchFamily="49" charset="-128"/>
              <a:cs typeface="Times New Roman" panose="02020603050405020304" pitchFamily="18" charset="0"/>
            </a:endParaRPr>
          </a:p>
          <a:p>
            <a:pPr>
              <a:lnSpc>
                <a:spcPct val="115000"/>
              </a:lnSpc>
              <a:spcAft>
                <a:spcPts val="1000"/>
              </a:spcAft>
              <a:buNone/>
            </a:pP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Technologijos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yra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naudojamos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be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jokio</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funkcinio</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pokyčio</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duotoms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užduotims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Technologijos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tik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pakeičia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įprastas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priemones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niekas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iš</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esmės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nesikeičia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Pvz</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žiūrime</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skaičių</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animaciją</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vietoje</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skaičiavimo</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su</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kaladėlėmis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ar</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pasaką</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vietoj</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knygos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skaitome</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per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ekraną</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 be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papildomų</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veiksmų</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lang="en-LT" sz="1400" dirty="0">
              <a:effectLst/>
              <a:latin typeface="Cambria" panose="02040503050406030204" pitchFamily="18" charset="0"/>
              <a:ea typeface="MS Mincho" panose="02020609040205080304" pitchFamily="49" charset="-128"/>
              <a:cs typeface="Times New Roman" panose="02020603050405020304" pitchFamily="18" charset="0"/>
            </a:endParaRPr>
          </a:p>
          <a:p>
            <a:pPr marL="342900" lvl="0" indent="-342900">
              <a:lnSpc>
                <a:spcPct val="115000"/>
              </a:lnSpc>
              <a:spcBef>
                <a:spcPts val="1000"/>
              </a:spcBef>
              <a:buFont typeface="Courier New" panose="02070309020205020404" pitchFamily="49" charset="0"/>
              <a:buChar char="o"/>
            </a:pPr>
            <a:r>
              <a:rPr lang="en-US" sz="1400" b="1" dirty="0">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2 </a:t>
            </a:r>
            <a:r>
              <a:rPr lang="en-US" sz="1400" b="1" dirty="0" err="1">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lygis</a:t>
            </a:r>
            <a:r>
              <a:rPr lang="en-US" sz="1400" b="1" dirty="0">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 – </a:t>
            </a:r>
            <a:r>
              <a:rPr lang="en-US" sz="1400" b="1" dirty="0" err="1">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Papildymas</a:t>
            </a:r>
            <a:r>
              <a:rPr lang="en-US" sz="1400" b="1" dirty="0">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a:t>
            </a:r>
            <a:endParaRPr lang="en-LT" sz="1400" b="1" dirty="0">
              <a:solidFill>
                <a:srgbClr val="4F81BD"/>
              </a:solidFill>
              <a:effectLst/>
              <a:latin typeface="Calibri" panose="020F0502020204030204" pitchFamily="34" charset="0"/>
              <a:ea typeface="MS Gothic" panose="020B0609070205080204" pitchFamily="49" charset="-128"/>
              <a:cs typeface="Times New Roman" panose="02020603050405020304" pitchFamily="18" charset="0"/>
            </a:endParaRPr>
          </a:p>
          <a:p>
            <a:pPr>
              <a:lnSpc>
                <a:spcPct val="115000"/>
              </a:lnSpc>
              <a:spcAft>
                <a:spcPts val="1000"/>
              </a:spcAft>
              <a:buNone/>
            </a:pP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Technologijos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leidžia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mažus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patobulinimus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Jos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šiek</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tiek</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patobulina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įprastas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veiklas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Pvz</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vaikai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piešia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planšetėje</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vietoj</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popieriaus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ar</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naudoja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programėlę</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figūroms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atpažinti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lang="en-LT" sz="1400" dirty="0">
              <a:effectLst/>
              <a:latin typeface="Cambria" panose="02040503050406030204" pitchFamily="18" charset="0"/>
              <a:ea typeface="MS Mincho" panose="02020609040205080304" pitchFamily="49" charset="-128"/>
              <a:cs typeface="Times New Roman" panose="02020603050405020304" pitchFamily="18" charset="0"/>
            </a:endParaRPr>
          </a:p>
          <a:p>
            <a:pPr marL="342900" lvl="0" indent="-342900">
              <a:lnSpc>
                <a:spcPct val="115000"/>
              </a:lnSpc>
              <a:spcBef>
                <a:spcPts val="1000"/>
              </a:spcBef>
              <a:buFont typeface="Courier New" panose="02070309020205020404" pitchFamily="49" charset="0"/>
              <a:buChar char="o"/>
            </a:pPr>
            <a:r>
              <a:rPr lang="en-US" sz="1400" b="1" dirty="0">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3 </a:t>
            </a:r>
            <a:r>
              <a:rPr lang="en-US" sz="1400" b="1" dirty="0" err="1">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lygis</a:t>
            </a:r>
            <a:r>
              <a:rPr lang="en-US" sz="1400" b="1" dirty="0">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 – Pritaikymas.</a:t>
            </a:r>
            <a:endParaRPr lang="en-LT" sz="1400" b="1" dirty="0">
              <a:solidFill>
                <a:srgbClr val="4F81BD"/>
              </a:solidFill>
              <a:effectLst/>
              <a:latin typeface="Calibri" panose="020F0502020204030204" pitchFamily="34" charset="0"/>
              <a:ea typeface="MS Gothic" panose="020B0609070205080204" pitchFamily="49" charset="-128"/>
              <a:cs typeface="Times New Roman" panose="02020603050405020304" pitchFamily="18" charset="0"/>
            </a:endParaRPr>
          </a:p>
          <a:p>
            <a:pPr>
              <a:lnSpc>
                <a:spcPct val="115000"/>
              </a:lnSpc>
              <a:spcAft>
                <a:spcPts val="1000"/>
              </a:spcAft>
              <a:buNone/>
            </a:pP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Technologijos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leidžia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praturtinti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ir</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individualizuoti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mokymą</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Jos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pritaikomos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vaikų</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gebėjimams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leidžia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mokytis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skirtingai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Pvz</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skirtingi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mokomieji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žaidimai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pagal</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vaikų</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gebėjimus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ir</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interesus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lang="en-LT" sz="1400" dirty="0">
              <a:effectLst/>
              <a:latin typeface="Cambria" panose="02040503050406030204" pitchFamily="18" charset="0"/>
              <a:ea typeface="MS Mincho" panose="02020609040205080304" pitchFamily="49" charset="-128"/>
              <a:cs typeface="Times New Roman" panose="02020603050405020304" pitchFamily="18" charset="0"/>
            </a:endParaRPr>
          </a:p>
          <a:p>
            <a:pPr marL="342900" lvl="0" indent="-342900">
              <a:lnSpc>
                <a:spcPct val="115000"/>
              </a:lnSpc>
              <a:spcBef>
                <a:spcPts val="1000"/>
              </a:spcBef>
              <a:buFont typeface="Courier New" panose="02070309020205020404" pitchFamily="49" charset="0"/>
              <a:buChar char="o"/>
            </a:pPr>
            <a:r>
              <a:rPr lang="en-US" sz="1400" b="1" dirty="0">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4 </a:t>
            </a:r>
            <a:r>
              <a:rPr lang="en-US" sz="1400" b="1" dirty="0" err="1">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lygis</a:t>
            </a:r>
            <a:r>
              <a:rPr lang="en-US" sz="1400" b="1" dirty="0">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 – </a:t>
            </a:r>
            <a:r>
              <a:rPr lang="en-US" sz="1400" b="1" dirty="0" err="1">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Modifikacija</a:t>
            </a:r>
            <a:r>
              <a:rPr lang="en-US" sz="1400" b="1" dirty="0">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a:t>
            </a:r>
            <a:endParaRPr lang="en-LT" sz="1400" b="1" dirty="0">
              <a:solidFill>
                <a:srgbClr val="4F81BD"/>
              </a:solidFill>
              <a:effectLst/>
              <a:latin typeface="Calibri" panose="020F0502020204030204" pitchFamily="34" charset="0"/>
              <a:ea typeface="MS Gothic" panose="020B0609070205080204" pitchFamily="49" charset="-128"/>
              <a:cs typeface="Times New Roman" panose="02020603050405020304" pitchFamily="18" charset="0"/>
            </a:endParaRPr>
          </a:p>
          <a:p>
            <a:pPr>
              <a:lnSpc>
                <a:spcPct val="115000"/>
              </a:lnSpc>
              <a:spcAft>
                <a:spcPts val="1000"/>
              </a:spcAft>
              <a:buNone/>
            </a:pP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Technologijos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leidžia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reikšmingai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pakeisti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mokymosi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procesą</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Jos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keičia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visą</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veiklos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eigą</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ar</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formatą</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Pvz</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kuria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skaitmeninį</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piešinį</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kurį</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aptaria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su</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grupe</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ar</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fotografuoja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fiksuoja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video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eksperimentų</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metu</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aptaria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rezultatus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lang="en-LT" sz="1400" dirty="0">
              <a:effectLst/>
              <a:latin typeface="Cambria" panose="02040503050406030204" pitchFamily="18" charset="0"/>
              <a:ea typeface="MS Mincho" panose="02020609040205080304" pitchFamily="49" charset="-128"/>
              <a:cs typeface="Times New Roman" panose="02020603050405020304" pitchFamily="18" charset="0"/>
            </a:endParaRPr>
          </a:p>
          <a:p>
            <a:pPr marL="342900" lvl="0" indent="-342900">
              <a:lnSpc>
                <a:spcPct val="115000"/>
              </a:lnSpc>
              <a:spcBef>
                <a:spcPts val="1000"/>
              </a:spcBef>
              <a:buFont typeface="Courier New" panose="02070309020205020404" pitchFamily="49" charset="0"/>
              <a:buChar char="o"/>
            </a:pPr>
            <a:r>
              <a:rPr lang="en-US" sz="1400" b="1" dirty="0">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5 </a:t>
            </a:r>
            <a:r>
              <a:rPr lang="en-US" sz="1400" b="1" dirty="0" err="1">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lygis</a:t>
            </a:r>
            <a:r>
              <a:rPr lang="en-US" sz="1400" b="1" dirty="0">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 – </a:t>
            </a:r>
            <a:r>
              <a:rPr lang="en-US" sz="1400" b="1" dirty="0" err="1">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Transformacija</a:t>
            </a:r>
            <a:r>
              <a:rPr lang="en-US" sz="1400" b="1" dirty="0">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a:t>
            </a:r>
            <a:endParaRPr lang="en-LT" sz="1400" b="1" dirty="0">
              <a:solidFill>
                <a:srgbClr val="4F81BD"/>
              </a:solidFill>
              <a:effectLst/>
              <a:latin typeface="Calibri" panose="020F0502020204030204" pitchFamily="34" charset="0"/>
              <a:ea typeface="MS Gothic" panose="020B0609070205080204" pitchFamily="49" charset="-128"/>
              <a:cs typeface="Times New Roman" panose="02020603050405020304" pitchFamily="18" charset="0"/>
            </a:endParaRPr>
          </a:p>
          <a:p>
            <a:pPr>
              <a:lnSpc>
                <a:spcPct val="115000"/>
              </a:lnSpc>
              <a:spcAft>
                <a:spcPts val="1000"/>
              </a:spcAft>
            </a:pP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Technologijos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įgalina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mokytis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tokiais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būdais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kurie</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būtų</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neįmanomi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jų</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nenaudojant</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Veiklos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būtų</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neįmanomos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be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technologijų</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jos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atveria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naujus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būdus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mokytis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Pvz</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virtuali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kelionė</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po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džiungles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vaikai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kalba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apie</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tai,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ką</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pamatė</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lang="en-LT" sz="1400" dirty="0">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5" name="Freeform 12">
            <a:extLst>
              <a:ext uri="{FF2B5EF4-FFF2-40B4-BE49-F238E27FC236}">
                <a16:creationId xmlns:a16="http://schemas.microsoft.com/office/drawing/2014/main" id="{82209FF9-DA2A-ECCE-5E87-8433F0B217B1}"/>
              </a:ext>
            </a:extLst>
          </p:cNvPr>
          <p:cNvSpPr/>
          <p:nvPr/>
        </p:nvSpPr>
        <p:spPr>
          <a:xfrm>
            <a:off x="11098126" y="6267276"/>
            <a:ext cx="1093874" cy="439387"/>
          </a:xfrm>
          <a:custGeom>
            <a:avLst/>
            <a:gdLst/>
            <a:ahLst/>
            <a:cxnLst/>
            <a:rect l="l" t="t" r="r" b="b"/>
            <a:pathLst>
              <a:path w="3038737" h="1253143">
                <a:moveTo>
                  <a:pt x="0" y="0"/>
                </a:moveTo>
                <a:lnTo>
                  <a:pt x="3038737" y="0"/>
                </a:lnTo>
                <a:lnTo>
                  <a:pt x="3038737" y="1253143"/>
                </a:lnTo>
                <a:lnTo>
                  <a:pt x="0" y="1253143"/>
                </a:lnTo>
                <a:lnTo>
                  <a:pt x="0" y="0"/>
                </a:lnTo>
                <a:close/>
              </a:path>
            </a:pathLst>
          </a:custGeom>
          <a:blipFill>
            <a:blip r:embed="rId2"/>
            <a:stretch>
              <a:fillRect/>
            </a:stretch>
          </a:blipFill>
        </p:spPr>
        <p:txBody>
          <a:bodyPr/>
          <a:lstStyle/>
          <a:p>
            <a:endParaRPr lang="en-LT"/>
          </a:p>
        </p:txBody>
      </p:sp>
      <p:pic>
        <p:nvPicPr>
          <p:cNvPr id="6" name="Picture 5" descr="A logo for a children's company&#10;&#10;AI-generated content may be incorrect.">
            <a:extLst>
              <a:ext uri="{FF2B5EF4-FFF2-40B4-BE49-F238E27FC236}">
                <a16:creationId xmlns:a16="http://schemas.microsoft.com/office/drawing/2014/main" id="{94DCB213-D113-4752-F834-EDA738E9608E}"/>
              </a:ext>
            </a:extLst>
          </p:cNvPr>
          <p:cNvPicPr>
            <a:picLocks noChangeAspect="1"/>
          </p:cNvPicPr>
          <p:nvPr/>
        </p:nvPicPr>
        <p:blipFill>
          <a:blip r:embed="rId3"/>
          <a:stretch>
            <a:fillRect/>
          </a:stretch>
        </p:blipFill>
        <p:spPr>
          <a:xfrm>
            <a:off x="10960403" y="28805"/>
            <a:ext cx="1093874" cy="921076"/>
          </a:xfrm>
          <a:prstGeom prst="rect">
            <a:avLst/>
          </a:prstGeom>
        </p:spPr>
      </p:pic>
    </p:spTree>
    <p:extLst>
      <p:ext uri="{BB962C8B-B14F-4D97-AF65-F5344CB8AC3E}">
        <p14:creationId xmlns:p14="http://schemas.microsoft.com/office/powerpoint/2010/main" val="33819106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AAEE940-86FD-48FF-9740-905AAC22624A}"/>
              </a:ext>
            </a:extLst>
          </p:cNvPr>
          <p:cNvSpPr txBox="1"/>
          <p:nvPr/>
        </p:nvSpPr>
        <p:spPr>
          <a:xfrm>
            <a:off x="119742" y="180557"/>
            <a:ext cx="9884229" cy="6318525"/>
          </a:xfrm>
          <a:prstGeom prst="rect">
            <a:avLst/>
          </a:prstGeom>
          <a:noFill/>
        </p:spPr>
        <p:txBody>
          <a:bodyPr wrap="square">
            <a:spAutoFit/>
          </a:bodyPr>
          <a:lstStyle/>
          <a:p>
            <a:pPr>
              <a:lnSpc>
                <a:spcPct val="115000"/>
              </a:lnSpc>
              <a:spcAft>
                <a:spcPts val="1000"/>
              </a:spcAft>
              <a:buNone/>
            </a:pPr>
            <a:r>
              <a:rPr lang="en-US" sz="2400" b="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E – DAŽNUMAS (E – Extent of Integration)</a:t>
            </a:r>
            <a:endParaRPr lang="en-LT" sz="2400" dirty="0">
              <a:latin typeface="Cambria" panose="02040503050406030204" pitchFamily="18" charset="0"/>
              <a:ea typeface="MS Mincho" panose="02020609040205080304" pitchFamily="49" charset="-128"/>
              <a:cs typeface="Times New Roman" panose="02020603050405020304" pitchFamily="18" charset="0"/>
            </a:endParaRPr>
          </a:p>
          <a:p>
            <a:pPr>
              <a:lnSpc>
                <a:spcPct val="115000"/>
              </a:lnSpc>
              <a:spcAft>
                <a:spcPts val="1000"/>
              </a:spcAft>
              <a:buNone/>
            </a:pP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Oficialus</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klausimas</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kiek</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įprasta</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yra</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integruoti</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dalykus</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mokykloje</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lang="en-LT" sz="1600" b="1" i="1" dirty="0">
              <a:solidFill>
                <a:srgbClr val="4F81BD"/>
              </a:solidFill>
              <a:effectLst/>
              <a:latin typeface="Cambria" panose="02040503050406030204" pitchFamily="18" charset="0"/>
              <a:ea typeface="MS Mincho" panose="02020609040205080304" pitchFamily="49" charset="-128"/>
              <a:cs typeface="Times New Roman" panose="02020603050405020304" pitchFamily="18" charset="0"/>
            </a:endParaRPr>
          </a:p>
          <a:p>
            <a:pPr>
              <a:lnSpc>
                <a:spcPct val="115000"/>
              </a:lnSpc>
              <a:spcAft>
                <a:spcPts val="1000"/>
              </a:spcAft>
              <a:buNone/>
            </a:pP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Paprasčiau</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kaip</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dažnai</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planuoji</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veiklas</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kurios</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jungia</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kelias</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sritis</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vienu</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metu</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lang="en-LT" sz="1600" dirty="0">
              <a:effectLst/>
              <a:latin typeface="Cambria" panose="02040503050406030204" pitchFamily="18" charset="0"/>
              <a:ea typeface="MS Mincho" panose="02020609040205080304" pitchFamily="49" charset="-128"/>
              <a:cs typeface="Times New Roman" panose="02020603050405020304" pitchFamily="18" charset="0"/>
            </a:endParaRPr>
          </a:p>
          <a:p>
            <a:pPr marL="342900" lvl="0" indent="-342900">
              <a:lnSpc>
                <a:spcPct val="115000"/>
              </a:lnSpc>
              <a:spcBef>
                <a:spcPts val="1000"/>
              </a:spcBef>
              <a:buFont typeface="Courier New" panose="02070309020205020404" pitchFamily="49" charset="0"/>
              <a:buChar char="o"/>
            </a:pPr>
            <a:r>
              <a:rPr lang="en-US" sz="1400" b="1" dirty="0">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1 </a:t>
            </a:r>
            <a:r>
              <a:rPr lang="en-US" sz="1400" b="1" dirty="0" err="1">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lygis</a:t>
            </a:r>
            <a:endParaRPr lang="en-LT" sz="1400" b="1" dirty="0">
              <a:solidFill>
                <a:srgbClr val="4F81BD"/>
              </a:solidFill>
              <a:effectLst/>
              <a:latin typeface="Calibri" panose="020F0502020204030204" pitchFamily="34" charset="0"/>
              <a:ea typeface="MS Gothic" panose="020B0609070205080204" pitchFamily="49" charset="-128"/>
              <a:cs typeface="Times New Roman" panose="02020603050405020304" pitchFamily="18" charset="0"/>
            </a:endParaRPr>
          </a:p>
          <a:p>
            <a:pPr>
              <a:lnSpc>
                <a:spcPct val="115000"/>
              </a:lnSpc>
              <a:spcAft>
                <a:spcPts val="1000"/>
              </a:spcAft>
              <a:buNone/>
            </a:pP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Dviejų</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ar</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daugiau</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dalykų</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integracija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bent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kartą</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per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mokslo</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metus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pavyzdžiui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per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šventes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Pvz</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rudenį</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vykdoma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viena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integruota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veikla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apie</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lapus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arba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pavasarį</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vykdoma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viena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veikla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Žemės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dienai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paminėti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lang="en-LT" sz="1400" dirty="0">
              <a:effectLst/>
              <a:latin typeface="Cambria" panose="02040503050406030204" pitchFamily="18" charset="0"/>
              <a:ea typeface="MS Mincho" panose="02020609040205080304" pitchFamily="49" charset="-128"/>
              <a:cs typeface="Times New Roman" panose="02020603050405020304" pitchFamily="18" charset="0"/>
            </a:endParaRPr>
          </a:p>
          <a:p>
            <a:pPr marL="342900" lvl="0" indent="-342900">
              <a:lnSpc>
                <a:spcPct val="115000"/>
              </a:lnSpc>
              <a:spcBef>
                <a:spcPts val="1000"/>
              </a:spcBef>
              <a:buFont typeface="Courier New" panose="02070309020205020404" pitchFamily="49" charset="0"/>
              <a:buChar char="o"/>
            </a:pPr>
            <a:r>
              <a:rPr lang="en-US" sz="1400" b="1" dirty="0">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2 </a:t>
            </a:r>
            <a:r>
              <a:rPr lang="en-US" sz="1400" b="1" dirty="0" err="1">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lygis</a:t>
            </a:r>
            <a:endParaRPr lang="en-LT" sz="1400" b="1" dirty="0">
              <a:solidFill>
                <a:srgbClr val="4F81BD"/>
              </a:solidFill>
              <a:effectLst/>
              <a:latin typeface="Calibri" panose="020F0502020204030204" pitchFamily="34" charset="0"/>
              <a:ea typeface="MS Gothic" panose="020B0609070205080204" pitchFamily="49" charset="-128"/>
              <a:cs typeface="Times New Roman" panose="02020603050405020304" pitchFamily="18" charset="0"/>
            </a:endParaRPr>
          </a:p>
          <a:p>
            <a:pPr>
              <a:lnSpc>
                <a:spcPct val="115000"/>
              </a:lnSpc>
              <a:spcAft>
                <a:spcPts val="1000"/>
              </a:spcAft>
              <a:buNone/>
            </a:pP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Dviejų</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ar</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daugiau</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dalykų</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integracija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bent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kartą</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per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pusmetį</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Pvz</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vieną</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kartą</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per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pusmetį</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tyrinėjame</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gamtos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reiškinius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arba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pavasarį</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tyrinėjame</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sėklas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rudenį</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vaisius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lang="en-LT" sz="1400" dirty="0">
              <a:effectLst/>
              <a:latin typeface="Cambria" panose="02040503050406030204" pitchFamily="18" charset="0"/>
              <a:ea typeface="MS Mincho" panose="02020609040205080304" pitchFamily="49" charset="-128"/>
              <a:cs typeface="Times New Roman" panose="02020603050405020304" pitchFamily="18" charset="0"/>
            </a:endParaRPr>
          </a:p>
          <a:p>
            <a:pPr marL="342900" lvl="0" indent="-342900">
              <a:lnSpc>
                <a:spcPct val="115000"/>
              </a:lnSpc>
              <a:spcBef>
                <a:spcPts val="1000"/>
              </a:spcBef>
              <a:buFont typeface="Courier New" panose="02070309020205020404" pitchFamily="49" charset="0"/>
              <a:buChar char="o"/>
            </a:pPr>
            <a:r>
              <a:rPr lang="en-US" sz="1400" b="1" dirty="0">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3 </a:t>
            </a:r>
            <a:r>
              <a:rPr lang="en-US" sz="1400" b="1" dirty="0" err="1">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lygis</a:t>
            </a:r>
            <a:endParaRPr lang="en-LT" sz="1400" b="1" dirty="0">
              <a:solidFill>
                <a:srgbClr val="4F81BD"/>
              </a:solidFill>
              <a:effectLst/>
              <a:latin typeface="Calibri" panose="020F0502020204030204" pitchFamily="34" charset="0"/>
              <a:ea typeface="MS Gothic" panose="020B0609070205080204" pitchFamily="49" charset="-128"/>
              <a:cs typeface="Times New Roman" panose="02020603050405020304" pitchFamily="18" charset="0"/>
            </a:endParaRPr>
          </a:p>
          <a:p>
            <a:pPr>
              <a:lnSpc>
                <a:spcPct val="115000"/>
              </a:lnSpc>
              <a:spcAft>
                <a:spcPts val="1000"/>
              </a:spcAft>
              <a:buNone/>
            </a:pP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Dviejų</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ar</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daugiau</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dalykų</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integracija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bent du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kartus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per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pusmetį</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Pvz</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tyrinėjame</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vandenį</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ir</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orą</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skirtingais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mėnesiais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arba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skirtingų</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temų</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integruotos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veiklos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vyksta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kelis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kartus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per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sezoną</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lang="en-LT" sz="1400" dirty="0">
              <a:effectLst/>
              <a:latin typeface="Cambria" panose="02040503050406030204" pitchFamily="18" charset="0"/>
              <a:ea typeface="MS Mincho" panose="02020609040205080304" pitchFamily="49" charset="-128"/>
              <a:cs typeface="Times New Roman" panose="02020603050405020304" pitchFamily="18" charset="0"/>
            </a:endParaRPr>
          </a:p>
          <a:p>
            <a:pPr marL="342900" lvl="0" indent="-342900">
              <a:lnSpc>
                <a:spcPct val="115000"/>
              </a:lnSpc>
              <a:spcBef>
                <a:spcPts val="1000"/>
              </a:spcBef>
              <a:buFont typeface="Courier New" panose="02070309020205020404" pitchFamily="49" charset="0"/>
              <a:buChar char="o"/>
            </a:pPr>
            <a:r>
              <a:rPr lang="en-US" sz="1400" b="1" dirty="0">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4 </a:t>
            </a:r>
            <a:r>
              <a:rPr lang="en-US" sz="1400" b="1" dirty="0" err="1">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lygis</a:t>
            </a:r>
            <a:endParaRPr lang="en-LT" sz="1400" b="1" dirty="0">
              <a:solidFill>
                <a:srgbClr val="4F81BD"/>
              </a:solidFill>
              <a:effectLst/>
              <a:latin typeface="Calibri" panose="020F0502020204030204" pitchFamily="34" charset="0"/>
              <a:ea typeface="MS Gothic" panose="020B0609070205080204" pitchFamily="49" charset="-128"/>
              <a:cs typeface="Times New Roman" panose="02020603050405020304" pitchFamily="18" charset="0"/>
            </a:endParaRPr>
          </a:p>
          <a:p>
            <a:pPr>
              <a:lnSpc>
                <a:spcPct val="115000"/>
              </a:lnSpc>
              <a:spcAft>
                <a:spcPts val="1000"/>
              </a:spcAft>
              <a:buNone/>
            </a:pP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Dviejų</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ar</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daugiau</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dalykų</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integracija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bent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kartą</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per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mėnesį</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Pvz</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kas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mėnesį</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eksperimentuojame</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su</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nauja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medžiaga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ar</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reiškiniu</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arba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kiekvieną</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mėnesį</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vyksta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teminė</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savaitė</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su</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integruota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STEAM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veikla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lang="en-LT" sz="1400" dirty="0">
              <a:effectLst/>
              <a:latin typeface="Cambria" panose="02040503050406030204" pitchFamily="18" charset="0"/>
              <a:ea typeface="MS Mincho" panose="02020609040205080304" pitchFamily="49" charset="-128"/>
              <a:cs typeface="Times New Roman" panose="02020603050405020304" pitchFamily="18" charset="0"/>
            </a:endParaRPr>
          </a:p>
          <a:p>
            <a:pPr marL="342900" lvl="0" indent="-342900">
              <a:lnSpc>
                <a:spcPct val="115000"/>
              </a:lnSpc>
              <a:spcBef>
                <a:spcPts val="1000"/>
              </a:spcBef>
              <a:buFont typeface="Courier New" panose="02070309020205020404" pitchFamily="49" charset="0"/>
              <a:buChar char="o"/>
            </a:pPr>
            <a:r>
              <a:rPr lang="en-US" sz="1400" b="1" dirty="0">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5 </a:t>
            </a:r>
            <a:r>
              <a:rPr lang="en-US" sz="1400" b="1" dirty="0" err="1">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lygis</a:t>
            </a:r>
            <a:endParaRPr lang="en-LT" sz="1400" b="1" dirty="0">
              <a:solidFill>
                <a:srgbClr val="4F81BD"/>
              </a:solidFill>
              <a:effectLst/>
              <a:latin typeface="Calibri" panose="020F0502020204030204" pitchFamily="34" charset="0"/>
              <a:ea typeface="MS Gothic" panose="020B0609070205080204" pitchFamily="49" charset="-128"/>
              <a:cs typeface="Times New Roman" panose="02020603050405020304" pitchFamily="18" charset="0"/>
            </a:endParaRPr>
          </a:p>
          <a:p>
            <a:pPr>
              <a:lnSpc>
                <a:spcPct val="115000"/>
              </a:lnSpc>
              <a:spcAft>
                <a:spcPts val="1000"/>
              </a:spcAft>
            </a:pP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Dviejų</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ar</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daugiau</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dalykų</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integracija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kiekvieną</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savaitę</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Pvz</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kiekvieną</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savaitę</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vaikai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atlieka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mažus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bandymus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ar</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tyrimus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arba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savaitės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tema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visada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apima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skirtingas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sritis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kalbą</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skaičiavimą</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eksperimentus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lang="en-LT" sz="1400" dirty="0">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5" name="Freeform 12">
            <a:extLst>
              <a:ext uri="{FF2B5EF4-FFF2-40B4-BE49-F238E27FC236}">
                <a16:creationId xmlns:a16="http://schemas.microsoft.com/office/drawing/2014/main" id="{5BE326DB-B60A-79D7-DA0A-AA2605B16406}"/>
              </a:ext>
            </a:extLst>
          </p:cNvPr>
          <p:cNvSpPr/>
          <p:nvPr/>
        </p:nvSpPr>
        <p:spPr>
          <a:xfrm>
            <a:off x="11098126" y="6267276"/>
            <a:ext cx="1093874" cy="439387"/>
          </a:xfrm>
          <a:custGeom>
            <a:avLst/>
            <a:gdLst/>
            <a:ahLst/>
            <a:cxnLst/>
            <a:rect l="l" t="t" r="r" b="b"/>
            <a:pathLst>
              <a:path w="3038737" h="1253143">
                <a:moveTo>
                  <a:pt x="0" y="0"/>
                </a:moveTo>
                <a:lnTo>
                  <a:pt x="3038737" y="0"/>
                </a:lnTo>
                <a:lnTo>
                  <a:pt x="3038737" y="1253143"/>
                </a:lnTo>
                <a:lnTo>
                  <a:pt x="0" y="1253143"/>
                </a:lnTo>
                <a:lnTo>
                  <a:pt x="0" y="0"/>
                </a:lnTo>
                <a:close/>
              </a:path>
            </a:pathLst>
          </a:custGeom>
          <a:blipFill>
            <a:blip r:embed="rId2"/>
            <a:stretch>
              <a:fillRect/>
            </a:stretch>
          </a:blipFill>
        </p:spPr>
        <p:txBody>
          <a:bodyPr/>
          <a:lstStyle/>
          <a:p>
            <a:endParaRPr lang="en-LT"/>
          </a:p>
        </p:txBody>
      </p:sp>
      <p:pic>
        <p:nvPicPr>
          <p:cNvPr id="6" name="Picture 5" descr="A logo for a children's company&#10;&#10;AI-generated content may be incorrect.">
            <a:extLst>
              <a:ext uri="{FF2B5EF4-FFF2-40B4-BE49-F238E27FC236}">
                <a16:creationId xmlns:a16="http://schemas.microsoft.com/office/drawing/2014/main" id="{11107718-5317-BECF-D489-AF2639B380FC}"/>
              </a:ext>
            </a:extLst>
          </p:cNvPr>
          <p:cNvPicPr>
            <a:picLocks noChangeAspect="1"/>
          </p:cNvPicPr>
          <p:nvPr/>
        </p:nvPicPr>
        <p:blipFill>
          <a:blip r:embed="rId3"/>
          <a:stretch>
            <a:fillRect/>
          </a:stretch>
        </p:blipFill>
        <p:spPr>
          <a:xfrm>
            <a:off x="10960403" y="28805"/>
            <a:ext cx="1093874" cy="921076"/>
          </a:xfrm>
          <a:prstGeom prst="rect">
            <a:avLst/>
          </a:prstGeom>
        </p:spPr>
      </p:pic>
    </p:spTree>
    <p:extLst>
      <p:ext uri="{BB962C8B-B14F-4D97-AF65-F5344CB8AC3E}">
        <p14:creationId xmlns:p14="http://schemas.microsoft.com/office/powerpoint/2010/main" val="38252492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0053B6A-978E-09C3-F493-9C15CAEB2C5C}"/>
              </a:ext>
            </a:extLst>
          </p:cNvPr>
          <p:cNvSpPr txBox="1"/>
          <p:nvPr/>
        </p:nvSpPr>
        <p:spPr>
          <a:xfrm>
            <a:off x="119742" y="393618"/>
            <a:ext cx="11829143" cy="6070764"/>
          </a:xfrm>
          <a:prstGeom prst="rect">
            <a:avLst/>
          </a:prstGeom>
          <a:noFill/>
        </p:spPr>
        <p:txBody>
          <a:bodyPr wrap="square">
            <a:spAutoFit/>
          </a:bodyPr>
          <a:lstStyle/>
          <a:p>
            <a:pPr>
              <a:lnSpc>
                <a:spcPct val="115000"/>
              </a:lnSpc>
              <a:spcAft>
                <a:spcPts val="1000"/>
              </a:spcAft>
              <a:buNone/>
            </a:pPr>
            <a:r>
              <a:rPr lang="en-US" sz="2400" b="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 – PRAKTINIS PRITAIKOMUMAS (A – Applicability of Learning)</a:t>
            </a:r>
            <a:endParaRPr lang="en-LT" sz="2400" dirty="0">
              <a:latin typeface="Cambria" panose="02040503050406030204" pitchFamily="18" charset="0"/>
              <a:ea typeface="MS Mincho" panose="02020609040205080304" pitchFamily="49" charset="-128"/>
              <a:cs typeface="Times New Roman" panose="02020603050405020304" pitchFamily="18" charset="0"/>
            </a:endParaRPr>
          </a:p>
          <a:p>
            <a:pPr>
              <a:lnSpc>
                <a:spcPct val="115000"/>
              </a:lnSpc>
              <a:spcAft>
                <a:spcPts val="1000"/>
              </a:spcAft>
              <a:buNone/>
            </a:pP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Oficialus</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klausimas</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ar</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mes</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sprendžiame</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teorines</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problemas</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ar</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skatiname</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spręsti</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artimas</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kasdienes</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problemas</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lang="en-LT" sz="1600" b="1" i="1" dirty="0">
              <a:solidFill>
                <a:srgbClr val="4F81BD"/>
              </a:solidFill>
              <a:effectLst/>
              <a:latin typeface="Cambria" panose="02040503050406030204" pitchFamily="18" charset="0"/>
              <a:ea typeface="MS Mincho" panose="02020609040205080304" pitchFamily="49" charset="-128"/>
              <a:cs typeface="Times New Roman" panose="02020603050405020304" pitchFamily="18" charset="0"/>
            </a:endParaRPr>
          </a:p>
          <a:p>
            <a:pPr>
              <a:lnSpc>
                <a:spcPct val="115000"/>
              </a:lnSpc>
              <a:spcAft>
                <a:spcPts val="1000"/>
              </a:spcAft>
              <a:buNone/>
            </a:pP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Paprasčiau</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ar</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veiklos</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susijusios</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su</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realiomis</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vaikams</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pažįstamomis</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situacijomis</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lang="en-LT" sz="1600" dirty="0">
              <a:effectLst/>
              <a:latin typeface="Cambria" panose="02040503050406030204" pitchFamily="18" charset="0"/>
              <a:ea typeface="MS Mincho" panose="02020609040205080304" pitchFamily="49" charset="-128"/>
              <a:cs typeface="Times New Roman" panose="02020603050405020304" pitchFamily="18" charset="0"/>
            </a:endParaRPr>
          </a:p>
          <a:p>
            <a:pPr marL="342900" lvl="0" indent="-342900">
              <a:lnSpc>
                <a:spcPct val="115000"/>
              </a:lnSpc>
              <a:spcBef>
                <a:spcPts val="1000"/>
              </a:spcBef>
              <a:buFont typeface="Courier New" panose="02070309020205020404" pitchFamily="49" charset="0"/>
              <a:buChar char="o"/>
            </a:pPr>
            <a:r>
              <a:rPr lang="en-US" sz="1400" b="1" dirty="0">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1 </a:t>
            </a:r>
            <a:r>
              <a:rPr lang="en-US" sz="1400" b="1" dirty="0" err="1">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lygis</a:t>
            </a:r>
            <a:endParaRPr lang="en-LT" sz="1400" b="1" dirty="0">
              <a:solidFill>
                <a:srgbClr val="4F81BD"/>
              </a:solidFill>
              <a:effectLst/>
              <a:latin typeface="Calibri" panose="020F0502020204030204" pitchFamily="34" charset="0"/>
              <a:ea typeface="MS Gothic" panose="020B0609070205080204" pitchFamily="49" charset="-128"/>
              <a:cs typeface="Times New Roman" panose="02020603050405020304" pitchFamily="18" charset="0"/>
            </a:endParaRPr>
          </a:p>
          <a:p>
            <a:pPr>
              <a:lnSpc>
                <a:spcPct val="115000"/>
              </a:lnSpc>
              <a:spcAft>
                <a:spcPts val="1000"/>
              </a:spcAft>
              <a:buNone/>
            </a:pP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Vaikai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sprendžia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teorinius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klausimus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o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mokytojas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pateikia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praktinių</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pavyzdžių</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Vaikai tik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atlieka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užduotis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o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mokytojas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paaiškina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kaip</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tai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susiję</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su</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gyvenimu</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Pvz</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vaikai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dėlioja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spalvas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o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mokytojas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paaiškina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kaip</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jas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matome</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gamtoje</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lang="en-LT" sz="1400" dirty="0">
              <a:effectLst/>
              <a:latin typeface="Cambria" panose="02040503050406030204" pitchFamily="18" charset="0"/>
              <a:ea typeface="MS Mincho" panose="02020609040205080304" pitchFamily="49" charset="-128"/>
              <a:cs typeface="Times New Roman" panose="02020603050405020304" pitchFamily="18" charset="0"/>
            </a:endParaRPr>
          </a:p>
          <a:p>
            <a:pPr marL="342900" lvl="0" indent="-342900">
              <a:lnSpc>
                <a:spcPct val="115000"/>
              </a:lnSpc>
              <a:spcAft>
                <a:spcPts val="1000"/>
              </a:spcAft>
              <a:buFont typeface="Courier New" panose="02070309020205020404" pitchFamily="49" charset="0"/>
              <a:buChar char="o"/>
              <a:tabLst>
                <a:tab pos="228600" algn="l"/>
                <a:tab pos="457200" algn="l"/>
              </a:tabLst>
            </a:pPr>
            <a:r>
              <a:rPr lang="en-US" sz="1400" b="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2 </a:t>
            </a:r>
            <a:r>
              <a:rPr lang="en-US" sz="1400" b="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lygis</a:t>
            </a:r>
            <a:endParaRPr lang="en-LT" sz="1400" dirty="0">
              <a:effectLst/>
              <a:latin typeface="Cambria" panose="02040503050406030204" pitchFamily="18" charset="0"/>
              <a:ea typeface="MS Mincho" panose="02020609040205080304" pitchFamily="49" charset="-128"/>
              <a:cs typeface="Times New Roman" panose="02020603050405020304" pitchFamily="18" charset="0"/>
            </a:endParaRPr>
          </a:p>
          <a:p>
            <a:pPr>
              <a:lnSpc>
                <a:spcPct val="115000"/>
              </a:lnSpc>
              <a:spcAft>
                <a:spcPts val="1000"/>
              </a:spcAft>
              <a:buNone/>
            </a:pP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Vaikai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sprendžia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teorines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užduotis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ir</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patys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pateikia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praktinių</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pavyzdžių</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Vaikai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supranta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ir</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pasako</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kur</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matė</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panašią</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situaciją</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Pvz</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rūšiuoja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spalvas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ir</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sako</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Tokia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kaip</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mano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striukė</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lang="en-LT" sz="1400" dirty="0">
              <a:effectLst/>
              <a:latin typeface="Cambria" panose="02040503050406030204" pitchFamily="18" charset="0"/>
              <a:ea typeface="MS Mincho" panose="02020609040205080304" pitchFamily="49" charset="-128"/>
              <a:cs typeface="Times New Roman" panose="02020603050405020304" pitchFamily="18" charset="0"/>
            </a:endParaRPr>
          </a:p>
          <a:p>
            <a:pPr marL="342900" lvl="0" indent="-342900">
              <a:lnSpc>
                <a:spcPct val="115000"/>
              </a:lnSpc>
              <a:spcBef>
                <a:spcPts val="1000"/>
              </a:spcBef>
              <a:buFont typeface="Courier New" panose="02070309020205020404" pitchFamily="49" charset="0"/>
              <a:buChar char="o"/>
            </a:pPr>
            <a:r>
              <a:rPr lang="en-US" sz="1400" b="1" dirty="0">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3 </a:t>
            </a:r>
            <a:r>
              <a:rPr lang="en-US" sz="1400" b="1" dirty="0" err="1">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lygis</a:t>
            </a:r>
            <a:endParaRPr lang="en-LT" sz="1400" b="1" dirty="0">
              <a:solidFill>
                <a:srgbClr val="4F81BD"/>
              </a:solidFill>
              <a:effectLst/>
              <a:latin typeface="Calibri" panose="020F0502020204030204" pitchFamily="34" charset="0"/>
              <a:ea typeface="MS Gothic" panose="020B0609070205080204" pitchFamily="49" charset="-128"/>
              <a:cs typeface="Times New Roman" panose="02020603050405020304" pitchFamily="18" charset="0"/>
            </a:endParaRPr>
          </a:p>
          <a:p>
            <a:pPr>
              <a:lnSpc>
                <a:spcPct val="115000"/>
              </a:lnSpc>
              <a:spcAft>
                <a:spcPts val="1000"/>
              </a:spcAft>
              <a:buNone/>
            </a:pP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Vaikai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sprendžia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problemas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kurios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yra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pritaikomos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realiame</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gyvenime.Vaikai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atpažįsta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situacijas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iš</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savo</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kasdienybės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Pvz</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vaikas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pasakoja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ką</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daryti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kai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išsilieja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vanduo</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arba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vaikas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siūlo</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kaip</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padėti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draugui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susirasti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pamestą</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žaislą</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lang="en-LT" sz="1400" dirty="0">
              <a:effectLst/>
              <a:latin typeface="Cambria" panose="02040503050406030204" pitchFamily="18" charset="0"/>
              <a:ea typeface="MS Mincho" panose="02020609040205080304" pitchFamily="49" charset="-128"/>
              <a:cs typeface="Times New Roman" panose="02020603050405020304" pitchFamily="18" charset="0"/>
            </a:endParaRPr>
          </a:p>
          <a:p>
            <a:pPr marL="342900" lvl="0" indent="-342900">
              <a:lnSpc>
                <a:spcPct val="115000"/>
              </a:lnSpc>
              <a:spcBef>
                <a:spcPts val="1000"/>
              </a:spcBef>
              <a:buFont typeface="Courier New" panose="02070309020205020404" pitchFamily="49" charset="0"/>
              <a:buChar char="o"/>
            </a:pPr>
            <a:r>
              <a:rPr lang="en-US" sz="1400" b="1" dirty="0">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4 </a:t>
            </a:r>
            <a:r>
              <a:rPr lang="en-US" sz="1400" b="1" dirty="0" err="1">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lygis</a:t>
            </a:r>
            <a:endParaRPr lang="en-LT" sz="1400" b="1" dirty="0">
              <a:solidFill>
                <a:srgbClr val="4F81BD"/>
              </a:solidFill>
              <a:effectLst/>
              <a:latin typeface="Calibri" panose="020F0502020204030204" pitchFamily="34" charset="0"/>
              <a:ea typeface="MS Gothic" panose="020B0609070205080204" pitchFamily="49" charset="-128"/>
              <a:cs typeface="Times New Roman" panose="02020603050405020304" pitchFamily="18" charset="0"/>
            </a:endParaRPr>
          </a:p>
          <a:p>
            <a:pPr>
              <a:lnSpc>
                <a:spcPct val="115000"/>
              </a:lnSpc>
              <a:spcAft>
                <a:spcPts val="1000"/>
              </a:spcAft>
              <a:buNone/>
            </a:pP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Vaikai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sprendžia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realius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praktinius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atvejus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Sprendžia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realias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situacijas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darželyje</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ar</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grupėje</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Pvz</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netelpa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žaislai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vaikai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siūlo</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sprendimą</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kaip</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sudėlioti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lang="en-LT" sz="1400" dirty="0">
              <a:effectLst/>
              <a:latin typeface="Cambria" panose="02040503050406030204" pitchFamily="18" charset="0"/>
              <a:ea typeface="MS Mincho" panose="02020609040205080304" pitchFamily="49" charset="-128"/>
              <a:cs typeface="Times New Roman" panose="02020603050405020304" pitchFamily="18" charset="0"/>
            </a:endParaRPr>
          </a:p>
          <a:p>
            <a:pPr marL="342900" lvl="0" indent="-342900">
              <a:lnSpc>
                <a:spcPct val="115000"/>
              </a:lnSpc>
              <a:spcBef>
                <a:spcPts val="1000"/>
              </a:spcBef>
              <a:buFont typeface="Courier New" panose="02070309020205020404" pitchFamily="49" charset="0"/>
              <a:buChar char="o"/>
            </a:pPr>
            <a:r>
              <a:rPr lang="en-US" sz="1400" b="1" dirty="0">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5 </a:t>
            </a:r>
            <a:r>
              <a:rPr lang="en-US" sz="1400" b="1" dirty="0" err="1">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lygis</a:t>
            </a:r>
            <a:endParaRPr lang="en-LT" sz="1400" b="1" dirty="0">
              <a:solidFill>
                <a:srgbClr val="4F81BD"/>
              </a:solidFill>
              <a:effectLst/>
              <a:latin typeface="Calibri" panose="020F0502020204030204" pitchFamily="34" charset="0"/>
              <a:ea typeface="MS Gothic" panose="020B0609070205080204" pitchFamily="49" charset="-128"/>
              <a:cs typeface="Times New Roman" panose="02020603050405020304" pitchFamily="18" charset="0"/>
            </a:endParaRPr>
          </a:p>
          <a:p>
            <a:pPr>
              <a:lnSpc>
                <a:spcPct val="115000"/>
              </a:lnSpc>
              <a:spcAft>
                <a:spcPts val="1000"/>
              </a:spcAft>
            </a:pP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Vaikai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sprendžia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problemas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kurios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kyla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iš</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jų</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pačių</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patirties.Vaikai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patys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pastebi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problemą</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ir</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siūlo</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sprendimą</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Pvz</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vaikas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sako</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kad</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nori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daugiau</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laiko</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žaisti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su</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vandeniu</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prašo</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išplėsti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veiklą</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arba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vaikai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pastebi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kad</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draugai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nesutaria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siūlo</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naujas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žaidimo</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taisykles</a:t>
            </a:r>
            <a:endParaRPr lang="en-LT" sz="1400" dirty="0">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5" name="Freeform 12">
            <a:extLst>
              <a:ext uri="{FF2B5EF4-FFF2-40B4-BE49-F238E27FC236}">
                <a16:creationId xmlns:a16="http://schemas.microsoft.com/office/drawing/2014/main" id="{2EF95BE7-73EE-E4F6-78F1-FC22FA9ECCA8}"/>
              </a:ext>
            </a:extLst>
          </p:cNvPr>
          <p:cNvSpPr/>
          <p:nvPr/>
        </p:nvSpPr>
        <p:spPr>
          <a:xfrm>
            <a:off x="11098126" y="6267276"/>
            <a:ext cx="1093874" cy="439387"/>
          </a:xfrm>
          <a:custGeom>
            <a:avLst/>
            <a:gdLst/>
            <a:ahLst/>
            <a:cxnLst/>
            <a:rect l="l" t="t" r="r" b="b"/>
            <a:pathLst>
              <a:path w="3038737" h="1253143">
                <a:moveTo>
                  <a:pt x="0" y="0"/>
                </a:moveTo>
                <a:lnTo>
                  <a:pt x="3038737" y="0"/>
                </a:lnTo>
                <a:lnTo>
                  <a:pt x="3038737" y="1253143"/>
                </a:lnTo>
                <a:lnTo>
                  <a:pt x="0" y="1253143"/>
                </a:lnTo>
                <a:lnTo>
                  <a:pt x="0" y="0"/>
                </a:lnTo>
                <a:close/>
              </a:path>
            </a:pathLst>
          </a:custGeom>
          <a:blipFill>
            <a:blip r:embed="rId2"/>
            <a:stretch>
              <a:fillRect/>
            </a:stretch>
          </a:blipFill>
        </p:spPr>
        <p:txBody>
          <a:bodyPr/>
          <a:lstStyle/>
          <a:p>
            <a:endParaRPr lang="en-LT"/>
          </a:p>
        </p:txBody>
      </p:sp>
      <p:pic>
        <p:nvPicPr>
          <p:cNvPr id="6" name="Picture 5" descr="A logo for a children's company&#10;&#10;AI-generated content may be incorrect.">
            <a:extLst>
              <a:ext uri="{FF2B5EF4-FFF2-40B4-BE49-F238E27FC236}">
                <a16:creationId xmlns:a16="http://schemas.microsoft.com/office/drawing/2014/main" id="{A929760A-8EFF-FFAE-3301-C55C6D739DDB}"/>
              </a:ext>
            </a:extLst>
          </p:cNvPr>
          <p:cNvPicPr>
            <a:picLocks noChangeAspect="1"/>
          </p:cNvPicPr>
          <p:nvPr/>
        </p:nvPicPr>
        <p:blipFill>
          <a:blip r:embed="rId3"/>
          <a:stretch>
            <a:fillRect/>
          </a:stretch>
        </p:blipFill>
        <p:spPr>
          <a:xfrm>
            <a:off x="10960403" y="28805"/>
            <a:ext cx="1093874" cy="921076"/>
          </a:xfrm>
          <a:prstGeom prst="rect">
            <a:avLst/>
          </a:prstGeom>
        </p:spPr>
      </p:pic>
    </p:spTree>
    <p:extLst>
      <p:ext uri="{BB962C8B-B14F-4D97-AF65-F5344CB8AC3E}">
        <p14:creationId xmlns:p14="http://schemas.microsoft.com/office/powerpoint/2010/main" val="26873816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5DBE9FF-2D51-0A5E-3114-A4AAB68857E8}"/>
              </a:ext>
            </a:extLst>
          </p:cNvPr>
          <p:cNvSpPr txBox="1"/>
          <p:nvPr/>
        </p:nvSpPr>
        <p:spPr>
          <a:xfrm>
            <a:off x="159658" y="303849"/>
            <a:ext cx="11538857" cy="6318525"/>
          </a:xfrm>
          <a:prstGeom prst="rect">
            <a:avLst/>
          </a:prstGeom>
          <a:noFill/>
        </p:spPr>
        <p:txBody>
          <a:bodyPr wrap="square">
            <a:spAutoFit/>
          </a:bodyPr>
          <a:lstStyle/>
          <a:p>
            <a:pPr>
              <a:lnSpc>
                <a:spcPct val="115000"/>
              </a:lnSpc>
              <a:spcAft>
                <a:spcPts val="1000"/>
              </a:spcAft>
              <a:buNone/>
            </a:pPr>
            <a:r>
              <a:rPr lang="en-US" sz="2400" b="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M – INSTRUKCIJOS LYGMUO (M – Mentorship Approach)</a:t>
            </a:r>
            <a:endParaRPr lang="en-LT" sz="2400" dirty="0">
              <a:latin typeface="Cambria" panose="02040503050406030204" pitchFamily="18" charset="0"/>
              <a:ea typeface="MS Mincho" panose="02020609040205080304" pitchFamily="49" charset="-128"/>
              <a:cs typeface="Times New Roman" panose="02020603050405020304" pitchFamily="18" charset="0"/>
            </a:endParaRPr>
          </a:p>
          <a:p>
            <a:pPr>
              <a:lnSpc>
                <a:spcPct val="115000"/>
              </a:lnSpc>
              <a:spcAft>
                <a:spcPts val="1000"/>
              </a:spcAft>
              <a:buNone/>
            </a:pP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Oficialus</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klausimas</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kiek</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laisvas</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yra</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vaikas</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priimti</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sprendimus</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apie</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savo</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b="1" i="1"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mokymąsi</a:t>
            </a:r>
            <a:r>
              <a:rPr lang="en-US" sz="1600" b="1" i="1"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lang="en-LT" sz="1600" b="1" i="1" dirty="0">
              <a:solidFill>
                <a:srgbClr val="4F81BD"/>
              </a:solidFill>
              <a:effectLst/>
              <a:latin typeface="Cambria" panose="02040503050406030204" pitchFamily="18" charset="0"/>
              <a:ea typeface="MS Mincho" panose="02020609040205080304" pitchFamily="49" charset="-128"/>
              <a:cs typeface="Times New Roman" panose="02020603050405020304" pitchFamily="18" charset="0"/>
            </a:endParaRPr>
          </a:p>
          <a:p>
            <a:pPr>
              <a:lnSpc>
                <a:spcPct val="115000"/>
              </a:lnSpc>
              <a:spcAft>
                <a:spcPts val="1000"/>
              </a:spcAft>
              <a:buNone/>
            </a:pP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Paprasčiau</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ar</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veiklos</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yra</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griežtai</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vadovaujamos</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ar</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vaikai</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gali</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rinktis</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planuoti</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ir</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kurti</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patys</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lang="en-LT" sz="1600" dirty="0">
              <a:effectLst/>
              <a:latin typeface="Cambria" panose="02040503050406030204" pitchFamily="18" charset="0"/>
              <a:ea typeface="MS Mincho" panose="02020609040205080304" pitchFamily="49" charset="-128"/>
              <a:cs typeface="Times New Roman" panose="02020603050405020304" pitchFamily="18" charset="0"/>
            </a:endParaRPr>
          </a:p>
          <a:p>
            <a:pPr marL="342900" lvl="0" indent="-342900">
              <a:lnSpc>
                <a:spcPct val="115000"/>
              </a:lnSpc>
              <a:spcBef>
                <a:spcPts val="1000"/>
              </a:spcBef>
              <a:buFont typeface="Courier New" panose="02070309020205020404" pitchFamily="49" charset="0"/>
              <a:buChar char="o"/>
            </a:pPr>
            <a:r>
              <a:rPr lang="en-US" sz="1400" b="1" dirty="0">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1 </a:t>
            </a:r>
            <a:r>
              <a:rPr lang="en-US" sz="1400" b="1" dirty="0" err="1">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lygis</a:t>
            </a:r>
            <a:r>
              <a:rPr lang="en-US" sz="1400" b="1" dirty="0">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 – </a:t>
            </a:r>
            <a:r>
              <a:rPr lang="en-US" sz="1400" b="1" dirty="0" err="1">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Interaktyvi</a:t>
            </a:r>
            <a:r>
              <a:rPr lang="en-US" sz="1400" b="1" dirty="0">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 </a:t>
            </a:r>
            <a:r>
              <a:rPr lang="en-US" sz="1400" b="1" dirty="0" err="1">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demonstracija</a:t>
            </a:r>
            <a:r>
              <a:rPr lang="en-US" sz="1400" b="1" dirty="0">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a:t>
            </a:r>
            <a:endParaRPr lang="en-LT" sz="1400" b="1" dirty="0">
              <a:solidFill>
                <a:srgbClr val="4F81BD"/>
              </a:solidFill>
              <a:effectLst/>
              <a:latin typeface="Calibri" panose="020F0502020204030204" pitchFamily="34" charset="0"/>
              <a:ea typeface="MS Gothic" panose="020B0609070205080204" pitchFamily="49" charset="-128"/>
              <a:cs typeface="Times New Roman" panose="02020603050405020304" pitchFamily="18" charset="0"/>
            </a:endParaRPr>
          </a:p>
          <a:p>
            <a:pPr>
              <a:lnSpc>
                <a:spcPct val="115000"/>
              </a:lnSpc>
              <a:spcAft>
                <a:spcPts val="1000"/>
              </a:spcAft>
              <a:buNone/>
            </a:pP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Mokytojas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pristato</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kaip</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teisingai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prieiti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prie</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išvadų</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ir</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užduoda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klausimus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Mokytojas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parodo</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o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vaikai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atsako</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į</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klausimus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Pvz</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mokytojas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rodo</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kaip</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užšąla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vanduo</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vaikai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spėlioja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kas bus.</a:t>
            </a:r>
            <a:endParaRPr lang="en-LT" sz="1400" dirty="0">
              <a:effectLst/>
              <a:latin typeface="Cambria" panose="02040503050406030204" pitchFamily="18" charset="0"/>
              <a:ea typeface="MS Mincho" panose="02020609040205080304" pitchFamily="49" charset="-128"/>
              <a:cs typeface="Times New Roman" panose="02020603050405020304" pitchFamily="18" charset="0"/>
            </a:endParaRPr>
          </a:p>
          <a:p>
            <a:pPr marL="342900" lvl="0" indent="-342900">
              <a:lnSpc>
                <a:spcPct val="115000"/>
              </a:lnSpc>
              <a:spcBef>
                <a:spcPts val="1000"/>
              </a:spcBef>
              <a:buFont typeface="Courier New" panose="02070309020205020404" pitchFamily="49" charset="0"/>
              <a:buChar char="o"/>
            </a:pPr>
            <a:r>
              <a:rPr lang="en-US" sz="1400" b="1" dirty="0">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2 </a:t>
            </a:r>
            <a:r>
              <a:rPr lang="en-US" sz="1400" b="1" dirty="0" err="1">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lygis</a:t>
            </a:r>
            <a:r>
              <a:rPr lang="en-US" sz="1400" b="1" dirty="0">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 – </a:t>
            </a:r>
            <a:r>
              <a:rPr lang="en-US" sz="1400" b="1" dirty="0" err="1">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Valdomas</a:t>
            </a:r>
            <a:r>
              <a:rPr lang="en-US" sz="1400" b="1" dirty="0">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 </a:t>
            </a:r>
            <a:r>
              <a:rPr lang="en-US" sz="1400" b="1" dirty="0" err="1">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atradimas</a:t>
            </a:r>
            <a:r>
              <a:rPr lang="en-US" sz="1400" b="1" dirty="0">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a:t>
            </a:r>
            <a:endParaRPr lang="en-LT" sz="1400" b="1" dirty="0">
              <a:solidFill>
                <a:srgbClr val="4F81BD"/>
              </a:solidFill>
              <a:effectLst/>
              <a:latin typeface="Calibri" panose="020F0502020204030204" pitchFamily="34" charset="0"/>
              <a:ea typeface="MS Gothic" panose="020B0609070205080204" pitchFamily="49" charset="-128"/>
              <a:cs typeface="Times New Roman" panose="02020603050405020304" pitchFamily="18" charset="0"/>
            </a:endParaRPr>
          </a:p>
          <a:p>
            <a:pPr>
              <a:lnSpc>
                <a:spcPct val="115000"/>
              </a:lnSpc>
              <a:spcAft>
                <a:spcPts val="1000"/>
              </a:spcAft>
              <a:buNone/>
            </a:pP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Vaikai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atlieka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mokytojo</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pristatytas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užduotis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Pvz</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vaikai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pila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vandenį</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iš</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vieno</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indo</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į</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kitą</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kaip</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parodė</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mokytojas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arba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vaikai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stato</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bokštą</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pagal</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mokytojo</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duotą</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pavyzdį</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lang="en-LT" sz="1400" dirty="0">
              <a:effectLst/>
              <a:latin typeface="Cambria" panose="02040503050406030204" pitchFamily="18" charset="0"/>
              <a:ea typeface="MS Mincho" panose="02020609040205080304" pitchFamily="49" charset="-128"/>
              <a:cs typeface="Times New Roman" panose="02020603050405020304" pitchFamily="18" charset="0"/>
            </a:endParaRPr>
          </a:p>
          <a:p>
            <a:pPr marL="342900" lvl="0" indent="-342900">
              <a:lnSpc>
                <a:spcPct val="115000"/>
              </a:lnSpc>
              <a:spcBef>
                <a:spcPts val="1000"/>
              </a:spcBef>
              <a:buFont typeface="Courier New" panose="02070309020205020404" pitchFamily="49" charset="0"/>
              <a:buChar char="o"/>
            </a:pPr>
            <a:r>
              <a:rPr lang="en-US" sz="1400" b="1" dirty="0">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3 </a:t>
            </a:r>
            <a:r>
              <a:rPr lang="en-US" sz="1400" b="1" dirty="0" err="1">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lygis</a:t>
            </a:r>
            <a:r>
              <a:rPr lang="en-US" sz="1400" b="1" dirty="0">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 – </a:t>
            </a:r>
            <a:r>
              <a:rPr lang="en-US" sz="1400" b="1" dirty="0" err="1">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Valdomas</a:t>
            </a:r>
            <a:r>
              <a:rPr lang="en-US" sz="1400" b="1" dirty="0">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 </a:t>
            </a:r>
            <a:r>
              <a:rPr lang="en-US" sz="1400" b="1" dirty="0" err="1">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tyrinėjimas</a:t>
            </a:r>
            <a:r>
              <a:rPr lang="en-US" sz="1400" b="1" dirty="0">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a:t>
            </a:r>
            <a:endParaRPr lang="en-LT" sz="1400" b="1" dirty="0">
              <a:solidFill>
                <a:srgbClr val="4F81BD"/>
              </a:solidFill>
              <a:effectLst/>
              <a:latin typeface="Calibri" panose="020F0502020204030204" pitchFamily="34" charset="0"/>
              <a:ea typeface="MS Gothic" panose="020B0609070205080204" pitchFamily="49" charset="-128"/>
              <a:cs typeface="Times New Roman" panose="02020603050405020304" pitchFamily="18" charset="0"/>
            </a:endParaRPr>
          </a:p>
          <a:p>
            <a:pPr>
              <a:lnSpc>
                <a:spcPct val="115000"/>
              </a:lnSpc>
              <a:spcAft>
                <a:spcPts val="1000"/>
              </a:spcAft>
              <a:buNone/>
            </a:pP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Vaikai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atlieka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užduotis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su</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aiškiu</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tikslu</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bet be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konkrečių</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instrukcijų.Vaikai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turi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tikslą</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bet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patys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renkasi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kaip</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jį</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pasiekti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Pvz</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tyrinėja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kuris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daiktas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skęsta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kuris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plūduriuoja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arba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pasirenka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priemones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ir</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būdą</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kaip</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atlikti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matavimą</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lang="en-LT" sz="1400" dirty="0">
              <a:effectLst/>
              <a:latin typeface="Cambria" panose="02040503050406030204" pitchFamily="18" charset="0"/>
              <a:ea typeface="MS Mincho" panose="02020609040205080304" pitchFamily="49" charset="-128"/>
              <a:cs typeface="Times New Roman" panose="02020603050405020304" pitchFamily="18" charset="0"/>
            </a:endParaRPr>
          </a:p>
          <a:p>
            <a:pPr marL="342900" lvl="0" indent="-342900">
              <a:lnSpc>
                <a:spcPct val="115000"/>
              </a:lnSpc>
              <a:spcBef>
                <a:spcPts val="1000"/>
              </a:spcBef>
              <a:buFont typeface="Courier New" panose="02070309020205020404" pitchFamily="49" charset="0"/>
              <a:buChar char="o"/>
            </a:pPr>
            <a:r>
              <a:rPr lang="en-US" sz="1400" b="1" dirty="0">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4 </a:t>
            </a:r>
            <a:r>
              <a:rPr lang="en-US" sz="1400" b="1" dirty="0" err="1">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lygis</a:t>
            </a:r>
            <a:r>
              <a:rPr lang="en-US" sz="1400" b="1" dirty="0">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 – </a:t>
            </a:r>
            <a:r>
              <a:rPr lang="en-US" sz="1400" b="1" dirty="0" err="1">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Apribotas</a:t>
            </a:r>
            <a:r>
              <a:rPr lang="en-US" sz="1400" b="1" dirty="0">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 </a:t>
            </a:r>
            <a:r>
              <a:rPr lang="en-US" sz="1400" b="1" dirty="0" err="1">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tyrinėjimas</a:t>
            </a:r>
            <a:r>
              <a:rPr lang="en-US" sz="1400" b="1" dirty="0">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a:t>
            </a:r>
            <a:endParaRPr lang="en-LT" sz="1400" b="1" dirty="0">
              <a:solidFill>
                <a:srgbClr val="4F81BD"/>
              </a:solidFill>
              <a:effectLst/>
              <a:latin typeface="Calibri" panose="020F0502020204030204" pitchFamily="34" charset="0"/>
              <a:ea typeface="MS Gothic" panose="020B0609070205080204" pitchFamily="49" charset="-128"/>
              <a:cs typeface="Times New Roman" panose="02020603050405020304" pitchFamily="18" charset="0"/>
            </a:endParaRPr>
          </a:p>
          <a:p>
            <a:pPr>
              <a:lnSpc>
                <a:spcPct val="115000"/>
              </a:lnSpc>
              <a:spcAft>
                <a:spcPts val="1000"/>
              </a:spcAft>
              <a:buNone/>
            </a:pP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Vaikai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planuoja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ir</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atlieka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užduotis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su</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ribota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mokytojo</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pagalba.Vaikai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patys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planuoja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veiklą</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mokytojas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tik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padeda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esant</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reikalui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Pvz</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vaikai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patys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organizuoja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eksperimentą</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su</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spalvomis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lang="en-LT" sz="1400" dirty="0">
              <a:effectLst/>
              <a:latin typeface="Cambria" panose="02040503050406030204" pitchFamily="18" charset="0"/>
              <a:ea typeface="MS Mincho" panose="02020609040205080304" pitchFamily="49" charset="-128"/>
              <a:cs typeface="Times New Roman" panose="02020603050405020304" pitchFamily="18" charset="0"/>
            </a:endParaRPr>
          </a:p>
          <a:p>
            <a:pPr marL="342900" lvl="0" indent="-342900">
              <a:lnSpc>
                <a:spcPct val="115000"/>
              </a:lnSpc>
              <a:spcBef>
                <a:spcPts val="1000"/>
              </a:spcBef>
              <a:buFont typeface="Courier New" panose="02070309020205020404" pitchFamily="49" charset="0"/>
              <a:buChar char="o"/>
            </a:pPr>
            <a:r>
              <a:rPr lang="en-US" sz="1400" b="1" dirty="0">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5 </a:t>
            </a:r>
            <a:r>
              <a:rPr lang="en-US" sz="1400" b="1" dirty="0" err="1">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lygis</a:t>
            </a:r>
            <a:r>
              <a:rPr lang="en-US" sz="1400" b="1" dirty="0">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 – </a:t>
            </a:r>
            <a:r>
              <a:rPr lang="en-US" sz="1400" b="1" dirty="0" err="1">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Laisvas</a:t>
            </a:r>
            <a:r>
              <a:rPr lang="en-US" sz="1400" b="1" dirty="0">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 </a:t>
            </a:r>
            <a:r>
              <a:rPr lang="en-US" sz="1400" b="1" dirty="0" err="1">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tyrinėjimas</a:t>
            </a:r>
            <a:r>
              <a:rPr lang="en-US" sz="1400" b="1" dirty="0">
                <a:solidFill>
                  <a:srgbClr val="000000"/>
                </a:solidFill>
                <a:effectLst/>
                <a:latin typeface="Times New Roman" panose="02020603050405020304" pitchFamily="18" charset="0"/>
                <a:ea typeface="MS Gothic" panose="020B0609070205080204" pitchFamily="49" charset="-128"/>
                <a:cs typeface="Times New Roman" panose="02020603050405020304" pitchFamily="18" charset="0"/>
              </a:rPr>
              <a:t>.</a:t>
            </a:r>
            <a:endParaRPr lang="en-LT" sz="1400" b="1" dirty="0">
              <a:solidFill>
                <a:srgbClr val="4F81BD"/>
              </a:solidFill>
              <a:effectLst/>
              <a:latin typeface="Calibri" panose="020F0502020204030204" pitchFamily="34" charset="0"/>
              <a:ea typeface="MS Gothic" panose="020B0609070205080204" pitchFamily="49" charset="-128"/>
              <a:cs typeface="Times New Roman" panose="02020603050405020304" pitchFamily="18" charset="0"/>
            </a:endParaRPr>
          </a:p>
          <a:p>
            <a:pPr>
              <a:lnSpc>
                <a:spcPct val="115000"/>
              </a:lnSpc>
              <a:spcAft>
                <a:spcPts val="1000"/>
              </a:spcAft>
            </a:pP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Vaikai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patys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išsikelia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tyrimo</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klausimus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suplanuoja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tyrimą</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ir</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pasirenka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priemones.Vaikai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tampa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tyrėjais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viską</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sugalvoja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ir</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atlieka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patys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Pvz</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vaikai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pastebi</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kad</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skirtingos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medžiagos</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plaukia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ar</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skęsta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tiria</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4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kodėl</a:t>
            </a:r>
            <a:r>
              <a:rPr lang="en-US" sz="14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lang="en-LT" sz="1400" dirty="0">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5" name="Freeform 12">
            <a:extLst>
              <a:ext uri="{FF2B5EF4-FFF2-40B4-BE49-F238E27FC236}">
                <a16:creationId xmlns:a16="http://schemas.microsoft.com/office/drawing/2014/main" id="{A0044606-216B-8F06-994D-A55E19C2CED2}"/>
              </a:ext>
            </a:extLst>
          </p:cNvPr>
          <p:cNvSpPr/>
          <p:nvPr/>
        </p:nvSpPr>
        <p:spPr>
          <a:xfrm>
            <a:off x="11098126" y="6267276"/>
            <a:ext cx="1093874" cy="439387"/>
          </a:xfrm>
          <a:custGeom>
            <a:avLst/>
            <a:gdLst/>
            <a:ahLst/>
            <a:cxnLst/>
            <a:rect l="l" t="t" r="r" b="b"/>
            <a:pathLst>
              <a:path w="3038737" h="1253143">
                <a:moveTo>
                  <a:pt x="0" y="0"/>
                </a:moveTo>
                <a:lnTo>
                  <a:pt x="3038737" y="0"/>
                </a:lnTo>
                <a:lnTo>
                  <a:pt x="3038737" y="1253143"/>
                </a:lnTo>
                <a:lnTo>
                  <a:pt x="0" y="1253143"/>
                </a:lnTo>
                <a:lnTo>
                  <a:pt x="0" y="0"/>
                </a:lnTo>
                <a:close/>
              </a:path>
            </a:pathLst>
          </a:custGeom>
          <a:blipFill>
            <a:blip r:embed="rId2"/>
            <a:stretch>
              <a:fillRect/>
            </a:stretch>
          </a:blipFill>
        </p:spPr>
        <p:txBody>
          <a:bodyPr/>
          <a:lstStyle/>
          <a:p>
            <a:endParaRPr lang="en-LT"/>
          </a:p>
        </p:txBody>
      </p:sp>
      <p:pic>
        <p:nvPicPr>
          <p:cNvPr id="6" name="Picture 5" descr="A logo for a children's company&#10;&#10;AI-generated content may be incorrect.">
            <a:extLst>
              <a:ext uri="{FF2B5EF4-FFF2-40B4-BE49-F238E27FC236}">
                <a16:creationId xmlns:a16="http://schemas.microsoft.com/office/drawing/2014/main" id="{DAB335A3-51E9-DF4E-65F6-CD30D5D954EC}"/>
              </a:ext>
            </a:extLst>
          </p:cNvPr>
          <p:cNvPicPr>
            <a:picLocks noChangeAspect="1"/>
          </p:cNvPicPr>
          <p:nvPr/>
        </p:nvPicPr>
        <p:blipFill>
          <a:blip r:embed="rId3"/>
          <a:stretch>
            <a:fillRect/>
          </a:stretch>
        </p:blipFill>
        <p:spPr>
          <a:xfrm>
            <a:off x="10960403" y="28805"/>
            <a:ext cx="1093874" cy="921076"/>
          </a:xfrm>
          <a:prstGeom prst="rect">
            <a:avLst/>
          </a:prstGeom>
        </p:spPr>
      </p:pic>
    </p:spTree>
    <p:extLst>
      <p:ext uri="{BB962C8B-B14F-4D97-AF65-F5344CB8AC3E}">
        <p14:creationId xmlns:p14="http://schemas.microsoft.com/office/powerpoint/2010/main" val="7258998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501B048-0CFF-60DA-6353-0E9249DC0C45}"/>
              </a:ext>
            </a:extLst>
          </p:cNvPr>
          <p:cNvSpPr txBox="1"/>
          <p:nvPr/>
        </p:nvSpPr>
        <p:spPr>
          <a:xfrm>
            <a:off x="137723" y="367871"/>
            <a:ext cx="11422741" cy="551561"/>
          </a:xfrm>
          <a:prstGeom prst="rect">
            <a:avLst/>
          </a:prstGeom>
          <a:noFill/>
        </p:spPr>
        <p:txBody>
          <a:bodyPr wrap="square">
            <a:spAutoFit/>
          </a:bodyPr>
          <a:lstStyle/>
          <a:p>
            <a:pPr marL="303304" lvl="1" algn="ctr">
              <a:lnSpc>
                <a:spcPts val="3933"/>
              </a:lnSpc>
            </a:pPr>
            <a:r>
              <a:rPr lang="en-US" sz="2800" b="1" dirty="0">
                <a:solidFill>
                  <a:srgbClr val="000000"/>
                </a:solidFill>
                <a:latin typeface="Times New Roman" panose="02020603050405020304" pitchFamily="18" charset="0"/>
                <a:cs typeface="Times New Roman" panose="02020603050405020304" pitchFamily="18" charset="0"/>
              </a:rPr>
              <a:t>STEAM PARENGTIES SAVIANALIZĖ</a:t>
            </a:r>
          </a:p>
        </p:txBody>
      </p:sp>
      <p:graphicFrame>
        <p:nvGraphicFramePr>
          <p:cNvPr id="8" name="Chart 7">
            <a:extLst>
              <a:ext uri="{FF2B5EF4-FFF2-40B4-BE49-F238E27FC236}">
                <a16:creationId xmlns:a16="http://schemas.microsoft.com/office/drawing/2014/main" id="{E669BDE9-0B0D-A496-7523-CD9768DDCF24}"/>
              </a:ext>
            </a:extLst>
          </p:cNvPr>
          <p:cNvGraphicFramePr>
            <a:graphicFrameLocks/>
          </p:cNvGraphicFramePr>
          <p:nvPr>
            <p:extLst>
              <p:ext uri="{D42A27DB-BD31-4B8C-83A1-F6EECF244321}">
                <p14:modId xmlns:p14="http://schemas.microsoft.com/office/powerpoint/2010/main" val="1335666554"/>
              </p:ext>
            </p:extLst>
          </p:nvPr>
        </p:nvGraphicFramePr>
        <p:xfrm>
          <a:off x="4833258" y="2130544"/>
          <a:ext cx="7642760" cy="4849428"/>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Box 9">
            <a:extLst>
              <a:ext uri="{FF2B5EF4-FFF2-40B4-BE49-F238E27FC236}">
                <a16:creationId xmlns:a16="http://schemas.microsoft.com/office/drawing/2014/main" id="{FF79CE87-8276-9D47-9F3C-89F8634FD498}"/>
              </a:ext>
            </a:extLst>
          </p:cNvPr>
          <p:cNvSpPr txBox="1"/>
          <p:nvPr/>
        </p:nvSpPr>
        <p:spPr>
          <a:xfrm>
            <a:off x="315853" y="4716855"/>
            <a:ext cx="6852885" cy="1600438"/>
          </a:xfrm>
          <a:prstGeom prst="rect">
            <a:avLst/>
          </a:prstGeom>
          <a:noFill/>
        </p:spPr>
        <p:txBody>
          <a:bodyPr wrap="square" rtlCol="0">
            <a:spAutoFit/>
          </a:bodyPr>
          <a:lstStyle/>
          <a:p>
            <a:pPr marL="285750" indent="-285750">
              <a:buFont typeface="Arial" panose="020B0604020202020204" pitchFamily="34" charset="0"/>
              <a:buChar char="•"/>
            </a:pPr>
            <a:r>
              <a:rPr lang="en-GB" sz="1600" dirty="0">
                <a:latin typeface="Times New Roman" panose="02020603050405020304" pitchFamily="18" charset="0"/>
                <a:cs typeface="Times New Roman" panose="02020603050405020304" pitchFamily="18" charset="0"/>
              </a:rPr>
              <a:t>S</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 – INTEGRACIJA ( Science </a:t>
            </a:r>
            <a:r>
              <a:rPr lang="en-US" sz="1600" dirty="0" err="1">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Integratio</a:t>
            </a: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t>
            </a:r>
            <a:r>
              <a:rPr lang="en-LT" sz="1600" dirty="0">
                <a:latin typeface="Times New Roman" panose="02020603050405020304" pitchFamily="18" charset="0"/>
                <a:cs typeface="Times New Roman" panose="02020603050405020304" pitchFamily="18" charset="0"/>
              </a:rPr>
              <a:t> – 3,1</a:t>
            </a:r>
          </a:p>
          <a:p>
            <a:pPr marL="285750" indent="-285750">
              <a:buFont typeface="Arial" panose="020B0604020202020204" pitchFamily="34" charset="0"/>
              <a:buChar char="•"/>
            </a:pP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 – TECHNOLOGIJOS (T – Technology Use)</a:t>
            </a:r>
            <a:r>
              <a:rPr lang="en-LT" sz="1600" dirty="0">
                <a:latin typeface="Times New Roman" panose="02020603050405020304" pitchFamily="18" charset="0"/>
                <a:cs typeface="Times New Roman" panose="02020603050405020304" pitchFamily="18" charset="0"/>
              </a:rPr>
              <a:t> – 3,4</a:t>
            </a:r>
          </a:p>
          <a:p>
            <a:pPr marL="285750" indent="-285750">
              <a:buFont typeface="Arial" panose="020B0604020202020204" pitchFamily="34" charset="0"/>
              <a:buChar char="•"/>
            </a:pP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E – DAŽNUMAS (E – Extent of Integration)</a:t>
            </a:r>
            <a:r>
              <a:rPr lang="en-LT" sz="1600" dirty="0">
                <a:latin typeface="Times New Roman" panose="02020603050405020304" pitchFamily="18" charset="0"/>
                <a:cs typeface="Times New Roman" panose="02020603050405020304" pitchFamily="18" charset="0"/>
              </a:rPr>
              <a:t> – 4,4</a:t>
            </a:r>
          </a:p>
          <a:p>
            <a:pPr marL="285750" indent="-285750">
              <a:buFont typeface="Arial" panose="020B0604020202020204" pitchFamily="34" charset="0"/>
              <a:buChar char="•"/>
            </a:pP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A – PRAKTINIS PRITAIKOMUMAS (Applicability of Learning)</a:t>
            </a:r>
            <a:r>
              <a:rPr lang="en-LT" sz="1600" dirty="0">
                <a:latin typeface="Times New Roman" panose="02020603050405020304" pitchFamily="18" charset="0"/>
                <a:cs typeface="Times New Roman" panose="02020603050405020304" pitchFamily="18" charset="0"/>
              </a:rPr>
              <a:t> – 3,8</a:t>
            </a:r>
          </a:p>
          <a:p>
            <a:pPr marL="285750" indent="-285750">
              <a:buFont typeface="Arial" panose="020B0604020202020204" pitchFamily="34" charset="0"/>
              <a:buChar char="•"/>
            </a:pPr>
            <a:r>
              <a:rPr lang="en-US"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M – INSTRUKCIJOS LYGMUO ( Mentorship Approach)</a:t>
            </a:r>
            <a:r>
              <a:rPr lang="en-LT" sz="1600" dirty="0">
                <a:latin typeface="Times New Roman" panose="02020603050405020304" pitchFamily="18" charset="0"/>
                <a:cs typeface="Times New Roman" panose="02020603050405020304" pitchFamily="18" charset="0"/>
              </a:rPr>
              <a:t>– 2,7</a:t>
            </a:r>
          </a:p>
          <a:p>
            <a:endParaRPr lang="en-LT" dirty="0"/>
          </a:p>
        </p:txBody>
      </p:sp>
      <p:pic>
        <p:nvPicPr>
          <p:cNvPr id="11" name="Picture 10" descr="A logo for a children's company&#10;&#10;AI-generated content may be incorrect.">
            <a:extLst>
              <a:ext uri="{FF2B5EF4-FFF2-40B4-BE49-F238E27FC236}">
                <a16:creationId xmlns:a16="http://schemas.microsoft.com/office/drawing/2014/main" id="{1A948163-B1A4-CA01-7237-53C4A69AFF82}"/>
              </a:ext>
            </a:extLst>
          </p:cNvPr>
          <p:cNvPicPr>
            <a:picLocks noChangeAspect="1"/>
          </p:cNvPicPr>
          <p:nvPr/>
        </p:nvPicPr>
        <p:blipFill>
          <a:blip r:embed="rId3"/>
          <a:stretch>
            <a:fillRect/>
          </a:stretch>
        </p:blipFill>
        <p:spPr>
          <a:xfrm>
            <a:off x="10960403" y="28805"/>
            <a:ext cx="1093874" cy="921076"/>
          </a:xfrm>
          <a:prstGeom prst="rect">
            <a:avLst/>
          </a:prstGeom>
        </p:spPr>
      </p:pic>
      <p:sp>
        <p:nvSpPr>
          <p:cNvPr id="12" name="Freeform 12">
            <a:extLst>
              <a:ext uri="{FF2B5EF4-FFF2-40B4-BE49-F238E27FC236}">
                <a16:creationId xmlns:a16="http://schemas.microsoft.com/office/drawing/2014/main" id="{9DC59361-9E2C-73F6-D649-A0163646C42A}"/>
              </a:ext>
            </a:extLst>
          </p:cNvPr>
          <p:cNvSpPr/>
          <p:nvPr/>
        </p:nvSpPr>
        <p:spPr>
          <a:xfrm>
            <a:off x="11045994" y="6317293"/>
            <a:ext cx="1093874" cy="439387"/>
          </a:xfrm>
          <a:custGeom>
            <a:avLst/>
            <a:gdLst/>
            <a:ahLst/>
            <a:cxnLst/>
            <a:rect l="l" t="t" r="r" b="b"/>
            <a:pathLst>
              <a:path w="3038737" h="1253143">
                <a:moveTo>
                  <a:pt x="0" y="0"/>
                </a:moveTo>
                <a:lnTo>
                  <a:pt x="3038737" y="0"/>
                </a:lnTo>
                <a:lnTo>
                  <a:pt x="3038737" y="1253143"/>
                </a:lnTo>
                <a:lnTo>
                  <a:pt x="0" y="1253143"/>
                </a:lnTo>
                <a:lnTo>
                  <a:pt x="0" y="0"/>
                </a:lnTo>
                <a:close/>
              </a:path>
            </a:pathLst>
          </a:custGeom>
          <a:blipFill>
            <a:blip r:embed="rId4"/>
            <a:stretch>
              <a:fillRect/>
            </a:stretch>
          </a:blipFill>
        </p:spPr>
        <p:txBody>
          <a:bodyPr/>
          <a:lstStyle/>
          <a:p>
            <a:endParaRPr lang="en-LT"/>
          </a:p>
        </p:txBody>
      </p:sp>
      <p:sp>
        <p:nvSpPr>
          <p:cNvPr id="14" name="TextBox 13">
            <a:extLst>
              <a:ext uri="{FF2B5EF4-FFF2-40B4-BE49-F238E27FC236}">
                <a16:creationId xmlns:a16="http://schemas.microsoft.com/office/drawing/2014/main" id="{968058FF-C3A3-2CDE-FD23-CCD52670D74F}"/>
              </a:ext>
            </a:extLst>
          </p:cNvPr>
          <p:cNvSpPr txBox="1"/>
          <p:nvPr/>
        </p:nvSpPr>
        <p:spPr>
          <a:xfrm>
            <a:off x="-112979" y="1005134"/>
            <a:ext cx="12304979" cy="1039708"/>
          </a:xfrm>
          <a:prstGeom prst="rect">
            <a:avLst/>
          </a:prstGeom>
          <a:noFill/>
        </p:spPr>
        <p:txBody>
          <a:bodyPr wrap="square">
            <a:spAutoFit/>
          </a:bodyPr>
          <a:lstStyle/>
          <a:p>
            <a:pPr marL="303304" lvl="1" algn="ctr">
              <a:lnSpc>
                <a:spcPts val="3933"/>
              </a:lnSpc>
            </a:pPr>
            <a:r>
              <a:rPr lang="lt-LT" sz="2000" i="0" u="none" strike="noStrike" dirty="0">
                <a:solidFill>
                  <a:srgbClr val="000000"/>
                </a:solidFill>
                <a:effectLst/>
                <a:latin typeface="Times New Roman" panose="02020603050405020304" pitchFamily="18" charset="0"/>
                <a:cs typeface="Times New Roman" panose="02020603050405020304" pitchFamily="18" charset="0"/>
              </a:rPr>
              <a:t>Apklausoje dalyvavo 12 pedagogų iš Mažeikių lopšelio-darželio „Saulutė“, dirbančių su įvairaus amžiaus vaikų grupėmis (nuo </a:t>
            </a:r>
            <a:r>
              <a:rPr lang="lt-LT" sz="2000" dirty="0">
                <a:solidFill>
                  <a:srgbClr val="000000"/>
                </a:solidFill>
                <a:latin typeface="Times New Roman" panose="02020603050405020304" pitchFamily="18" charset="0"/>
                <a:cs typeface="Times New Roman" panose="02020603050405020304" pitchFamily="18" charset="0"/>
              </a:rPr>
              <a:t>1 iki 7 metų).</a:t>
            </a:r>
            <a:endParaRPr lang="lt-LT" sz="2000" i="0" u="none" strike="noStrike" dirty="0">
              <a:solidFill>
                <a:srgbClr val="00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137404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33976D1-3430-450C-A978-87A9A6E8E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D6AAC78-7D86-415A-ADC1-2B4748079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9680" y="1248156"/>
            <a:ext cx="9692640" cy="43616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2A658D9-F185-44F1-BA33-D50320D1D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2228" y="1060704"/>
            <a:ext cx="10067544" cy="4736592"/>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AE15CBB0-784F-4B7A-8A94-BA0ACD1FAD61}"/>
              </a:ext>
            </a:extLst>
          </p:cNvPr>
          <p:cNvSpPr txBox="1"/>
          <p:nvPr/>
        </p:nvSpPr>
        <p:spPr>
          <a:xfrm>
            <a:off x="1436913" y="1686296"/>
            <a:ext cx="9345881" cy="3657600"/>
          </a:xfrm>
          <a:prstGeom prst="rect">
            <a:avLst/>
          </a:prstGeom>
        </p:spPr>
        <p:txBody>
          <a:bodyPr vert="horz" lIns="91440" tIns="45720" rIns="91440" bIns="45720" rtlCol="0">
            <a:normAutofit/>
          </a:bodyPr>
          <a:lstStyle/>
          <a:p>
            <a:pPr algn="ctr" defTabSz="914400">
              <a:spcBef>
                <a:spcPts val="1000"/>
              </a:spcBef>
              <a:buClr>
                <a:schemeClr val="accent2"/>
              </a:buClr>
            </a:pPr>
            <a:r>
              <a:rPr lang="lt-LT" sz="2400" b="1" i="0" u="none" strike="noStrike" dirty="0">
                <a:solidFill>
                  <a:srgbClr val="000000"/>
                </a:solidFill>
                <a:effectLst/>
                <a:latin typeface="Times New Roman" panose="02020603050405020304" pitchFamily="18" charset="0"/>
                <a:cs typeface="Times New Roman" panose="02020603050405020304" pitchFamily="18" charset="0"/>
              </a:rPr>
              <a:t>MAŽEIKIŲ LOPŠELIO-DARŽELIO „SAULUTĖ“ STEAM PARENGTIES  SAVIANALIZĖ RODO TEIGIAMUS REZULTATUS, TAČIAU IŠRYŠKĖJA SRITYS, KURIOSE DAR GALIMA TOBULĖTI. ĮSIVERTINIMO REZULTATUS VEIKIA TAI, KAD PEDAGOGAI DIRBA SU SKIRTINGO AMŽIAUS VAIKAIS – MAŽIESIEMS SUDĖTINGIAU TAIKYTI LAISVĄ TYRINĖJIMĄ, JIEMS REIKALINGOS AIŠKIOS INSTRUKCIJOS. TAIP PAT RIBOTAS TECHNOLOGIJŲ TAIKYMAS ANKSTYVAME AMŽIUJE.</a:t>
            </a:r>
            <a:endParaRPr lang="en-US" sz="2400" b="1" dirty="0">
              <a:solidFill>
                <a:srgbClr val="40404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80804751"/>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Parcel</Template>
  <TotalTime>1261</TotalTime>
  <Words>1847</Words>
  <Application>Microsoft Office PowerPoint</Application>
  <PresentationFormat>Plačiaekranė</PresentationFormat>
  <Paragraphs>97</Paragraphs>
  <Slides>12</Slides>
  <Notes>0</Notes>
  <HiddenSlides>0</HiddenSlides>
  <MMClips>0</MMClips>
  <ScaleCrop>false</ScaleCrop>
  <HeadingPairs>
    <vt:vector size="6" baseType="variant">
      <vt:variant>
        <vt:lpstr>Naudojami šriftai</vt:lpstr>
      </vt:variant>
      <vt:variant>
        <vt:i4>6</vt:i4>
      </vt:variant>
      <vt:variant>
        <vt:lpstr>Tema</vt:lpstr>
      </vt:variant>
      <vt:variant>
        <vt:i4>1</vt:i4>
      </vt:variant>
      <vt:variant>
        <vt:lpstr>Skaidrių pavadinimai</vt:lpstr>
      </vt:variant>
      <vt:variant>
        <vt:i4>12</vt:i4>
      </vt:variant>
    </vt:vector>
  </HeadingPairs>
  <TitlesOfParts>
    <vt:vector size="19" baseType="lpstr">
      <vt:lpstr>Arial</vt:lpstr>
      <vt:lpstr>Calibri</vt:lpstr>
      <vt:lpstr>Cambria</vt:lpstr>
      <vt:lpstr>Courier New</vt:lpstr>
      <vt:lpstr>Gill Sans MT</vt:lpstr>
      <vt:lpstr>Times New Roman</vt:lpstr>
      <vt:lpstr>Parcel</vt:lpstr>
      <vt:lpstr>Mažeikių lopšelio-darželio „Saulutė“ STEAM parengties savianalizė 2025 </vt:lpstr>
      <vt:lpstr>ŠI ANALIZĖ SKIRTA IŠANALIZUOTI DABARTINĘ ĮSTAIGOS SITUACIJĄ IR POREIKIUS, SUSIJUSIUS SU STEAM ĮGYVENDINIMU.  TAI BŪDAS SUPRASTI ESAMĄ SITUACIJĄ IR TUO REMIANTIS PRIIMTI TINKAMUS SPRENDIMUS.  Analizė atlikta naudojantis STEAM parengties savianalizės įrankiu ir rekomendacijomis: http://steamedu.Eu/wp-content/uploads/2019/06/steam-parengties-savianalizes-irankis_printable_version.Pdfmedžiaga  http://steamedu.Eu/tools/ </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Greta Rovbutienė</dc:creator>
  <cp:lastModifiedBy>Sekretorė</cp:lastModifiedBy>
  <cp:revision>18</cp:revision>
  <dcterms:created xsi:type="dcterms:W3CDTF">2025-03-29T09:04:40Z</dcterms:created>
  <dcterms:modified xsi:type="dcterms:W3CDTF">2025-07-11T08:26:35Z</dcterms:modified>
</cp:coreProperties>
</file>